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39"/>
  </p:notesMasterIdLst>
  <p:sldIdLst>
    <p:sldId id="803" r:id="rId2"/>
    <p:sldId id="1002" r:id="rId3"/>
    <p:sldId id="1005" r:id="rId4"/>
    <p:sldId id="1006" r:id="rId5"/>
    <p:sldId id="1007" r:id="rId6"/>
    <p:sldId id="1008" r:id="rId7"/>
    <p:sldId id="1009" r:id="rId8"/>
    <p:sldId id="1010" r:id="rId9"/>
    <p:sldId id="1011" r:id="rId10"/>
    <p:sldId id="1012" r:id="rId11"/>
    <p:sldId id="1013" r:id="rId12"/>
    <p:sldId id="1014" r:id="rId13"/>
    <p:sldId id="1015" r:id="rId14"/>
    <p:sldId id="963" r:id="rId15"/>
    <p:sldId id="966" r:id="rId16"/>
    <p:sldId id="967" r:id="rId17"/>
    <p:sldId id="968" r:id="rId18"/>
    <p:sldId id="969" r:id="rId19"/>
    <p:sldId id="970" r:id="rId20"/>
    <p:sldId id="972" r:id="rId21"/>
    <p:sldId id="973" r:id="rId22"/>
    <p:sldId id="1004" r:id="rId23"/>
    <p:sldId id="974" r:id="rId24"/>
    <p:sldId id="976" r:id="rId25"/>
    <p:sldId id="977" r:id="rId26"/>
    <p:sldId id="978" r:id="rId27"/>
    <p:sldId id="979" r:id="rId28"/>
    <p:sldId id="980" r:id="rId29"/>
    <p:sldId id="981" r:id="rId30"/>
    <p:sldId id="982" r:id="rId31"/>
    <p:sldId id="1016" r:id="rId32"/>
    <p:sldId id="1017" r:id="rId33"/>
    <p:sldId id="1018" r:id="rId34"/>
    <p:sldId id="1019" r:id="rId35"/>
    <p:sldId id="1020" r:id="rId36"/>
    <p:sldId id="1003" r:id="rId37"/>
    <p:sldId id="829" r:id="rId38"/>
  </p:sldIdLst>
  <p:sldSz cx="9144000" cy="6858000" type="screen4x3"/>
  <p:notesSz cx="7099300" cy="10234613"/>
  <p:defaultTextStyle>
    <a:defPPr>
      <a:defRPr lang="en-GB"/>
    </a:defPPr>
    <a:lvl1pPr algn="l" rtl="0" fontAlgn="base">
      <a:spcBef>
        <a:spcPct val="0"/>
      </a:spcBef>
      <a:spcAft>
        <a:spcPct val="0"/>
      </a:spcAft>
      <a:defRPr sz="1600" kern="1200">
        <a:solidFill>
          <a:schemeClr val="tx1"/>
        </a:solidFill>
        <a:latin typeface="Trebuchet MS" pitchFamily="34" charset="0"/>
        <a:ea typeface="黑体" pitchFamily="49" charset="-122"/>
        <a:cs typeface="+mn-cs"/>
      </a:defRPr>
    </a:lvl1pPr>
    <a:lvl2pPr marL="457200" algn="l" rtl="0" fontAlgn="base">
      <a:spcBef>
        <a:spcPct val="0"/>
      </a:spcBef>
      <a:spcAft>
        <a:spcPct val="0"/>
      </a:spcAft>
      <a:defRPr sz="1600" kern="1200">
        <a:solidFill>
          <a:schemeClr val="tx1"/>
        </a:solidFill>
        <a:latin typeface="Trebuchet MS" pitchFamily="34" charset="0"/>
        <a:ea typeface="黑体" pitchFamily="49" charset="-122"/>
        <a:cs typeface="+mn-cs"/>
      </a:defRPr>
    </a:lvl2pPr>
    <a:lvl3pPr marL="914400" algn="l" rtl="0" fontAlgn="base">
      <a:spcBef>
        <a:spcPct val="0"/>
      </a:spcBef>
      <a:spcAft>
        <a:spcPct val="0"/>
      </a:spcAft>
      <a:defRPr sz="1600" kern="1200">
        <a:solidFill>
          <a:schemeClr val="tx1"/>
        </a:solidFill>
        <a:latin typeface="Trebuchet MS" pitchFamily="34" charset="0"/>
        <a:ea typeface="黑体" pitchFamily="49" charset="-122"/>
        <a:cs typeface="+mn-cs"/>
      </a:defRPr>
    </a:lvl3pPr>
    <a:lvl4pPr marL="1371600" algn="l" rtl="0" fontAlgn="base">
      <a:spcBef>
        <a:spcPct val="0"/>
      </a:spcBef>
      <a:spcAft>
        <a:spcPct val="0"/>
      </a:spcAft>
      <a:defRPr sz="1600" kern="1200">
        <a:solidFill>
          <a:schemeClr val="tx1"/>
        </a:solidFill>
        <a:latin typeface="Trebuchet MS" pitchFamily="34" charset="0"/>
        <a:ea typeface="黑体" pitchFamily="49" charset="-122"/>
        <a:cs typeface="+mn-cs"/>
      </a:defRPr>
    </a:lvl4pPr>
    <a:lvl5pPr marL="1828800" algn="l" rtl="0" fontAlgn="base">
      <a:spcBef>
        <a:spcPct val="0"/>
      </a:spcBef>
      <a:spcAft>
        <a:spcPct val="0"/>
      </a:spcAft>
      <a:defRPr sz="1600" kern="1200">
        <a:solidFill>
          <a:schemeClr val="tx1"/>
        </a:solidFill>
        <a:latin typeface="Trebuchet MS" pitchFamily="34" charset="0"/>
        <a:ea typeface="黑体" pitchFamily="49" charset="-122"/>
        <a:cs typeface="+mn-cs"/>
      </a:defRPr>
    </a:lvl5pPr>
    <a:lvl6pPr marL="2286000" algn="l" defTabSz="914400" rtl="0" eaLnBrk="1" latinLnBrk="0" hangingPunct="1">
      <a:defRPr sz="1600" kern="1200">
        <a:solidFill>
          <a:schemeClr val="tx1"/>
        </a:solidFill>
        <a:latin typeface="Trebuchet MS" pitchFamily="34" charset="0"/>
        <a:ea typeface="黑体" pitchFamily="49" charset="-122"/>
        <a:cs typeface="+mn-cs"/>
      </a:defRPr>
    </a:lvl6pPr>
    <a:lvl7pPr marL="2743200" algn="l" defTabSz="914400" rtl="0" eaLnBrk="1" latinLnBrk="0" hangingPunct="1">
      <a:defRPr sz="1600" kern="1200">
        <a:solidFill>
          <a:schemeClr val="tx1"/>
        </a:solidFill>
        <a:latin typeface="Trebuchet MS" pitchFamily="34" charset="0"/>
        <a:ea typeface="黑体" pitchFamily="49" charset="-122"/>
        <a:cs typeface="+mn-cs"/>
      </a:defRPr>
    </a:lvl7pPr>
    <a:lvl8pPr marL="3200400" algn="l" defTabSz="914400" rtl="0" eaLnBrk="1" latinLnBrk="0" hangingPunct="1">
      <a:defRPr sz="1600" kern="1200">
        <a:solidFill>
          <a:schemeClr val="tx1"/>
        </a:solidFill>
        <a:latin typeface="Trebuchet MS" pitchFamily="34" charset="0"/>
        <a:ea typeface="黑体" pitchFamily="49" charset="-122"/>
        <a:cs typeface="+mn-cs"/>
      </a:defRPr>
    </a:lvl8pPr>
    <a:lvl9pPr marL="3657600" algn="l" defTabSz="914400" rtl="0" eaLnBrk="1" latinLnBrk="0" hangingPunct="1">
      <a:defRPr sz="1600" kern="1200">
        <a:solidFill>
          <a:schemeClr val="tx1"/>
        </a:solidFill>
        <a:latin typeface="Trebuchet MS" pitchFamily="34" charset="0"/>
        <a:ea typeface="黑体" pitchFamily="49" charset="-122"/>
        <a:cs typeface="+mn-cs"/>
      </a:defRPr>
    </a:lvl9pPr>
  </p:defaultTextStyle>
  <p:extLst>
    <p:ext uri="{EFAFB233-063F-42B5-8137-9DF3F51BA10A}">
      <p15:sldGuideLst xmlns:p15="http://schemas.microsoft.com/office/powerpoint/2012/main">
        <p15:guide id="1" orient="horz" pos="2152">
          <p15:clr>
            <a:srgbClr val="A4A3A4"/>
          </p15:clr>
        </p15:guide>
        <p15:guide id="2" pos="288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FAFF"/>
    <a:srgbClr val="00B9E1"/>
    <a:srgbClr val="C3C3C3"/>
    <a:srgbClr val="969696"/>
    <a:srgbClr val="F03C91"/>
    <a:srgbClr val="FFC828"/>
    <a:srgbClr val="F8F8F8"/>
    <a:srgbClr val="64BE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53" autoAdjust="0"/>
    <p:restoredTop sz="94660"/>
  </p:normalViewPr>
  <p:slideViewPr>
    <p:cSldViewPr snapToGrid="0">
      <p:cViewPr varScale="1">
        <p:scale>
          <a:sx n="83" d="100"/>
          <a:sy n="83" d="100"/>
        </p:scale>
        <p:origin x="1344" y="96"/>
      </p:cViewPr>
      <p:guideLst>
        <p:guide orient="horz" pos="2152"/>
        <p:guide pos="2884"/>
      </p:guideLst>
    </p:cSldViewPr>
  </p:slideViewPr>
  <p:notesTextViewPr>
    <p:cViewPr>
      <p:scale>
        <a:sx n="150" d="100"/>
        <a:sy n="150" d="100"/>
      </p:scale>
      <p:origin x="0" y="0"/>
    </p:cViewPr>
  </p:notesTextViewPr>
  <p:gridSpacing cx="45003" cy="45003"/>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3.jpeg>
</file>

<file path=ppt/media/image4.png>
</file>

<file path=ppt/media/image5.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33794" name="Rectangle 2"/>
          <p:cNvSpPr>
            <a:spLocks noChangeArrowheads="1"/>
          </p:cNvSpPr>
          <p:nvPr/>
        </p:nvSpPr>
        <p:spPr bwMode="auto">
          <a:xfrm>
            <a:off x="0" y="0"/>
            <a:ext cx="7359650" cy="10234613"/>
          </a:xfrm>
          <a:prstGeom prst="rect">
            <a:avLst/>
          </a:prstGeom>
          <a:solidFill>
            <a:schemeClr val="bg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pPr algn="ctr" defTabSz="947738" eaLnBrk="0" hangingPunct="0"/>
            <a:endParaRPr lang="zh-CN" altLang="en-US" sz="1700">
              <a:ea typeface="宋体" pitchFamily="2" charset="-122"/>
            </a:endParaRPr>
          </a:p>
        </p:txBody>
      </p:sp>
      <p:sp>
        <p:nvSpPr>
          <p:cNvPr id="33795" name="Rectangle 3"/>
          <p:cNvSpPr>
            <a:spLocks noGrp="1" noRot="1" noChangeAspect="1" noChangeArrowheads="1" noTextEdit="1"/>
          </p:cNvSpPr>
          <p:nvPr>
            <p:ph type="sldImg" idx="2"/>
          </p:nvPr>
        </p:nvSpPr>
        <p:spPr bwMode="auto">
          <a:xfrm>
            <a:off x="1001713" y="763588"/>
            <a:ext cx="5097462" cy="382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sp>
      <p:sp>
        <p:nvSpPr>
          <p:cNvPr id="3076" name="Rectangle 4"/>
          <p:cNvSpPr>
            <a:spLocks noGrp="1" noChangeArrowheads="1" noTextEdit="1"/>
          </p:cNvSpPr>
          <p:nvPr>
            <p:ph type="body" sz="quarter" idx="3"/>
          </p:nvPr>
        </p:nvSpPr>
        <p:spPr bwMode="auto">
          <a:xfrm>
            <a:off x="935038" y="4841875"/>
            <a:ext cx="5229225" cy="4586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739" tIns="46871" rIns="93739" bIns="46871" numCol="1" anchor="ctr" anchorCtr="0" compatLnSpc="1">
            <a:prstTxWarp prst="textNoShape">
              <a:avLst/>
            </a:prstTxWarp>
          </a:bodyPr>
          <a:lstStyle/>
          <a:p>
            <a:pPr lvl="0"/>
            <a:r>
              <a:rPr lang="en-GB" altLang="zh-CN" noProof="0"/>
              <a:t>                                </a:t>
            </a:r>
          </a:p>
          <a:p>
            <a:pPr lvl="1"/>
            <a:r>
              <a:rPr lang="en-GB" altLang="zh-CN" noProof="0"/>
              <a:t>            </a:t>
            </a:r>
          </a:p>
          <a:p>
            <a:pPr lvl="2"/>
            <a:r>
              <a:rPr lang="en-GB" altLang="zh-CN" noProof="0"/>
              <a:t>           </a:t>
            </a:r>
          </a:p>
          <a:p>
            <a:pPr lvl="3"/>
            <a:r>
              <a:rPr lang="en-GB" altLang="zh-CN" noProof="0"/>
              <a:t>            </a:t>
            </a:r>
          </a:p>
          <a:p>
            <a:pPr lvl="4"/>
            <a:r>
              <a:rPr lang="en-GB" altLang="zh-CN" noProof="0"/>
              <a:t>           </a:t>
            </a:r>
          </a:p>
        </p:txBody>
      </p:sp>
      <p:sp>
        <p:nvSpPr>
          <p:cNvPr id="3077" name="Rectangle 5"/>
          <p:cNvSpPr>
            <a:spLocks noGrp="1" noChangeArrowheads="1"/>
          </p:cNvSpPr>
          <p:nvPr>
            <p:ph type="sldNum" sz="quarter" idx="5"/>
          </p:nvPr>
        </p:nvSpPr>
        <p:spPr bwMode="auto">
          <a:xfrm>
            <a:off x="4056063" y="9683750"/>
            <a:ext cx="3043237" cy="506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7151" tIns="48577" rIns="97151" bIns="48577" numCol="1" anchor="b" anchorCtr="0" compatLnSpc="1">
            <a:prstTxWarp prst="textNoShape">
              <a:avLst/>
            </a:prstTxWarp>
          </a:bodyPr>
          <a:lstStyle>
            <a:lvl1pPr algn="r" defTabSz="963613" eaLnBrk="0" hangingPunct="0">
              <a:defRPr sz="1000" smtClean="0">
                <a:latin typeface="FuturaA Bk BT" pitchFamily="34" charset="0"/>
                <a:ea typeface="宋体" pitchFamily="2" charset="-122"/>
              </a:defRPr>
            </a:lvl1pPr>
          </a:lstStyle>
          <a:p>
            <a:pPr>
              <a:defRPr/>
            </a:pPr>
            <a:fld id="{F11EA84E-14D0-43DC-9497-A460ADA47884}" type="slidenum">
              <a:rPr lang="en-US" altLang="zh-CN"/>
              <a:pPr>
                <a:defRPr/>
              </a:pPr>
              <a:t>‹#›</a:t>
            </a:fld>
            <a:endParaRPr lang="en-GB" altLang="zh-CN"/>
          </a:p>
        </p:txBody>
      </p:sp>
    </p:spTree>
    <p:extLst>
      <p:ext uri="{BB962C8B-B14F-4D97-AF65-F5344CB8AC3E}">
        <p14:creationId xmlns:p14="http://schemas.microsoft.com/office/powerpoint/2010/main" val="4260955882"/>
      </p:ext>
    </p:extLst>
  </p:cSld>
  <p:clrMap bg1="lt1" tx1="dk1" bg2="lt2" tx2="dk2" accent1="accent1" accent2="accent2" accent3="accent3" accent4="accent4" accent5="accent5" accent6="accent6" hlink="hlink" folHlink="folHlink"/>
  <p:notesStyle>
    <a:lvl1pPr marL="117475" indent="-117475" algn="l" rtl="0" eaLnBrk="0" fontAlgn="base" hangingPunct="0">
      <a:lnSpc>
        <a:spcPct val="90000"/>
      </a:lnSpc>
      <a:spcBef>
        <a:spcPct val="40000"/>
      </a:spcBef>
      <a:spcAft>
        <a:spcPct val="0"/>
      </a:spcAft>
      <a:buSzPct val="60000"/>
      <a:buFont typeface="Monotype Sorts" charset="2"/>
      <a:defRPr sz="1200" kern="1200">
        <a:solidFill>
          <a:schemeClr val="tx1"/>
        </a:solidFill>
        <a:latin typeface="Trebuchet MS" pitchFamily="34" charset="0"/>
        <a:ea typeface="+mn-ea"/>
        <a:cs typeface="+mn-cs"/>
      </a:defRPr>
    </a:lvl1pPr>
    <a:lvl2pPr marL="342900" indent="-111125" algn="l" rtl="0" eaLnBrk="0" fontAlgn="base" hangingPunct="0">
      <a:lnSpc>
        <a:spcPct val="90000"/>
      </a:lnSpc>
      <a:spcBef>
        <a:spcPct val="40000"/>
      </a:spcBef>
      <a:spcAft>
        <a:spcPct val="0"/>
      </a:spcAft>
      <a:buSzPct val="60000"/>
      <a:buFont typeface="Monotype Sorts" charset="2"/>
      <a:buChar char="t"/>
      <a:defRPr sz="1200" kern="1200">
        <a:solidFill>
          <a:schemeClr val="tx1"/>
        </a:solidFill>
        <a:latin typeface="Trebuchet MS" pitchFamily="34" charset="0"/>
        <a:ea typeface="+mn-ea"/>
        <a:cs typeface="+mn-cs"/>
      </a:defRPr>
    </a:lvl2pPr>
    <a:lvl3pPr marL="571500" indent="-114300" algn="l" rtl="0" eaLnBrk="0" fontAlgn="base" hangingPunct="0">
      <a:lnSpc>
        <a:spcPct val="90000"/>
      </a:lnSpc>
      <a:spcBef>
        <a:spcPct val="40000"/>
      </a:spcBef>
      <a:spcAft>
        <a:spcPct val="0"/>
      </a:spcAft>
      <a:buSzPct val="60000"/>
      <a:buFont typeface="Monotype Sorts" charset="2"/>
      <a:buChar char="t"/>
      <a:defRPr sz="1200" kern="1200">
        <a:solidFill>
          <a:schemeClr val="tx1"/>
        </a:solidFill>
        <a:latin typeface="Trebuchet MS" pitchFamily="34" charset="0"/>
        <a:ea typeface="+mn-ea"/>
        <a:cs typeface="+mn-cs"/>
      </a:defRPr>
    </a:lvl3pPr>
    <a:lvl4pPr marL="800100" indent="-114300" algn="l" rtl="0" eaLnBrk="0" fontAlgn="base" hangingPunct="0">
      <a:lnSpc>
        <a:spcPct val="90000"/>
      </a:lnSpc>
      <a:spcBef>
        <a:spcPct val="40000"/>
      </a:spcBef>
      <a:spcAft>
        <a:spcPct val="0"/>
      </a:spcAft>
      <a:buSzPct val="60000"/>
      <a:buFont typeface="Monotype Sorts" charset="2"/>
      <a:buChar char="t"/>
      <a:defRPr sz="1200" kern="1200">
        <a:solidFill>
          <a:schemeClr val="tx1"/>
        </a:solidFill>
        <a:latin typeface="Trebuchet MS" pitchFamily="34" charset="0"/>
        <a:ea typeface="+mn-ea"/>
        <a:cs typeface="+mn-cs"/>
      </a:defRPr>
    </a:lvl4pPr>
    <a:lvl5pPr marL="1028700" indent="-114300" algn="l" rtl="0" eaLnBrk="0" fontAlgn="base" hangingPunct="0">
      <a:lnSpc>
        <a:spcPct val="90000"/>
      </a:lnSpc>
      <a:spcBef>
        <a:spcPct val="40000"/>
      </a:spcBef>
      <a:spcAft>
        <a:spcPct val="0"/>
      </a:spcAft>
      <a:buSzPct val="60000"/>
      <a:buFont typeface="Monotype Sorts" charset="2"/>
      <a:buChar char="t"/>
      <a:defRPr sz="1200" kern="1200">
        <a:solidFill>
          <a:schemeClr val="tx1"/>
        </a:solidFill>
        <a:latin typeface="Trebuchet MS"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36.xml"/><Relationship Id="rId2" Type="http://schemas.openxmlformats.org/officeDocument/2006/relationships/notesMaster" Target="../notesMasters/notesMaster1.xml"/><Relationship Id="rId1" Type="http://schemas.openxmlformats.org/officeDocument/2006/relationships/themeOverride" Target="../theme/themeOverride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p:cSld>
    <p:bg bwMode="auto">
      <p:bgPr>
        <a:solidFill>
          <a:schemeClr val="bg1"/>
        </a:solidFill>
        <a:effectLst/>
      </p:bgPr>
    </p:bg>
    <p:spTree>
      <p:nvGrpSpPr>
        <p:cNvPr id="1" name=""/>
        <p:cNvGrpSpPr/>
        <p:nvPr/>
      </p:nvGrpSpPr>
      <p:grpSpPr>
        <a:xfrm>
          <a:off x="0" y="0"/>
          <a:ext cx="0" cy="0"/>
          <a:chOff x="0" y="0"/>
          <a:chExt cx="0" cy="0"/>
        </a:xfrm>
      </p:grpSpPr>
      <p:sp>
        <p:nvSpPr>
          <p:cNvPr id="34818" name="Rectangle 2"/>
          <p:cNvSpPr>
            <a:spLocks noGrp="1" noRot="1" noChangeAspect="1" noChangeArrowheads="1" noTextEdit="1"/>
          </p:cNvSpPr>
          <p:nvPr>
            <p:ph type="sldImg"/>
          </p:nvPr>
        </p:nvSpPr>
        <p:spPr/>
      </p:sp>
      <p:sp>
        <p:nvSpPr>
          <p:cNvPr id="34819" name="Rectangle 3"/>
          <p:cNvSpPr>
            <a:spLocks noGrp="1" noChangeArrowheads="1"/>
          </p:cNvSpPr>
          <p:nvPr>
            <p:ph type="body" idx="1"/>
          </p:nvPr>
        </p:nvSpPr>
        <p:spPr>
          <a:noFill/>
        </p:spPr>
        <p:txBody>
          <a:bodyPr lIns="97151" tIns="48577" rIns="97151" bIns="48577"/>
          <a:lstStyle/>
          <a:p>
            <a:r>
              <a:rPr lang="en-GB" altLang="zh-CN" b="1"/>
              <a:t>Testimonial and Endorsement Information	</a:t>
            </a:r>
          </a:p>
          <a:p>
            <a:endParaRPr lang="en-GB" altLang="zh-CN"/>
          </a:p>
          <a:p>
            <a:pPr>
              <a:buFontTx/>
              <a:buChar char="•"/>
            </a:pPr>
            <a:r>
              <a:rPr lang="en-GB" altLang="zh-CN"/>
              <a:t>See instructions in body of slide</a:t>
            </a:r>
          </a:p>
          <a:p>
            <a:pPr>
              <a:buFontTx/>
              <a:buChar char="•"/>
            </a:pPr>
            <a:r>
              <a:rPr lang="en-GB" altLang="zh-CN"/>
              <a:t>When a slide has more than one endorsement reduce font size with all having the same size</a:t>
            </a:r>
          </a:p>
          <a:p>
            <a:pPr>
              <a:buFontTx/>
              <a:buChar char="•"/>
            </a:pPr>
            <a:r>
              <a:rPr lang="en-GB" altLang="zh-CN"/>
              <a:t>Individual testimonials will have own blue highlight box</a:t>
            </a:r>
          </a:p>
          <a:p>
            <a:endParaRPr lang="zh-CN" altLang="zh-CN"/>
          </a:p>
        </p:txBody>
      </p:sp>
    </p:spTree>
  </p:cSld>
  <p:clrMapOvr>
    <a:overrideClrMapping bg1="lt1" tx1="dk1" bg2="lt2" tx2="dk2" accent1="accent1" accent2="accent2" accent3="accent3" accent4="accent4" accent5="accent5" accent6="accent6" hlink="hlink" folHlink="folHlink"/>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5.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4" name="Rectangle 2"/>
          <p:cNvSpPr>
            <a:spLocks noChangeArrowheads="1"/>
          </p:cNvSpPr>
          <p:nvPr/>
        </p:nvSpPr>
        <p:spPr bwMode="auto">
          <a:xfrm>
            <a:off x="0" y="0"/>
            <a:ext cx="9144000" cy="6858000"/>
          </a:xfrm>
          <a:prstGeom prst="rect">
            <a:avLst/>
          </a:prstGeom>
          <a:solidFill>
            <a:schemeClr val="bg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pPr algn="ctr" eaLnBrk="0" hangingPunct="0"/>
            <a:endParaRPr lang="zh-CN" altLang="en-US"/>
          </a:p>
        </p:txBody>
      </p:sp>
      <p:sp>
        <p:nvSpPr>
          <p:cNvPr id="5" name="Rectangle 9"/>
          <p:cNvSpPr>
            <a:spLocks noChangeArrowheads="1"/>
          </p:cNvSpPr>
          <p:nvPr userDrawn="1"/>
        </p:nvSpPr>
        <p:spPr bwMode="auto">
          <a:xfrm>
            <a:off x="0" y="2286000"/>
            <a:ext cx="9140825" cy="2286000"/>
          </a:xfrm>
          <a:prstGeom prst="rect">
            <a:avLst/>
          </a:prstGeom>
          <a:solidFill>
            <a:srgbClr val="64BE19"/>
          </a:solidFill>
          <a:ln>
            <a:noFill/>
          </a:ln>
          <a:effectLst/>
          <a:extLs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p>
            <a:pPr algn="ctr" eaLnBrk="0" hangingPunct="0"/>
            <a:endParaRPr lang="zh-CN" altLang="en-US"/>
          </a:p>
        </p:txBody>
      </p:sp>
      <p:pic>
        <p:nvPicPr>
          <p:cNvPr id="6" name="Picture 10" descr="green"/>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61175" y="2287588"/>
            <a:ext cx="2286000" cy="228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11" descr="points"/>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15975" y="4144963"/>
            <a:ext cx="75438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12" descr="f392492cdeb8edf38a1399ac"/>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6510338" y="169863"/>
            <a:ext cx="2047875" cy="1976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07" name="Rectangle 3"/>
          <p:cNvSpPr>
            <a:spLocks noGrp="1" noChangeArrowheads="1"/>
          </p:cNvSpPr>
          <p:nvPr>
            <p:ph type="subTitle" idx="1"/>
          </p:nvPr>
        </p:nvSpPr>
        <p:spPr>
          <a:xfrm>
            <a:off x="433388" y="4935538"/>
            <a:ext cx="6238875" cy="825500"/>
          </a:xfrm>
        </p:spPr>
        <p:txBody>
          <a:bodyPr wrap="none"/>
          <a:lstStyle>
            <a:lvl1pPr>
              <a:buFont typeface="Futura Md BT" pitchFamily="34" charset="0"/>
              <a:buNone/>
              <a:defRPr sz="1400"/>
            </a:lvl1pPr>
          </a:lstStyle>
          <a:p>
            <a:pPr lvl="0"/>
            <a:r>
              <a:rPr lang="zh-CN" altLang="en-GB" noProof="0"/>
              <a:t>点击编辑母板副标题版式</a:t>
            </a:r>
          </a:p>
        </p:txBody>
      </p:sp>
      <p:sp>
        <p:nvSpPr>
          <p:cNvPr id="21511" name="Rectangle 7"/>
          <p:cNvSpPr>
            <a:spLocks noGrp="1" noChangeArrowheads="1"/>
          </p:cNvSpPr>
          <p:nvPr>
            <p:ph type="ctrTitle"/>
          </p:nvPr>
        </p:nvSpPr>
        <p:spPr>
          <a:xfrm>
            <a:off x="422275" y="2463800"/>
            <a:ext cx="6257925" cy="1470025"/>
          </a:xfrm>
        </p:spPr>
        <p:txBody>
          <a:bodyPr anchor="t"/>
          <a:lstStyle>
            <a:lvl1pPr>
              <a:lnSpc>
                <a:spcPts val="3800"/>
              </a:lnSpc>
              <a:spcAft>
                <a:spcPts val="1200"/>
              </a:spcAft>
              <a:defRPr sz="3200">
                <a:solidFill>
                  <a:schemeClr val="bg1"/>
                </a:solidFill>
              </a:defRPr>
            </a:lvl1pPr>
          </a:lstStyle>
          <a:p>
            <a:pPr lvl="0"/>
            <a:r>
              <a:rPr lang="zh-CN" altLang="en-GB" noProof="0"/>
              <a:t>点击编辑母版版式</a:t>
            </a:r>
          </a:p>
        </p:txBody>
      </p:sp>
    </p:spTree>
    <p:extLst>
      <p:ext uri="{BB962C8B-B14F-4D97-AF65-F5344CB8AC3E}">
        <p14:creationId xmlns:p14="http://schemas.microsoft.com/office/powerpoint/2010/main" val="4045168588"/>
      </p:ext>
    </p:extLst>
  </p:cSld>
  <p:clrMapOvr>
    <a:masterClrMapping/>
  </p:clrMapOvr>
  <p:transition>
    <p:wipe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4279493245"/>
      </p:ext>
    </p:extLst>
  </p:cSld>
  <p:clrMapOvr>
    <a:masterClrMapping/>
  </p:clrMapOvr>
  <p:transition>
    <p:wipe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463550"/>
            <a:ext cx="2055813" cy="5243513"/>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71488" y="463550"/>
            <a:ext cx="6015037" cy="5243513"/>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827282625"/>
      </p:ext>
    </p:extLst>
  </p:cSld>
  <p:clrMapOvr>
    <a:masterClrMapping/>
  </p:clrMapOvr>
  <p:transition>
    <p:wipe dir="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471488" y="463550"/>
            <a:ext cx="8213725" cy="368300"/>
          </a:xfrm>
        </p:spPr>
        <p:txBody>
          <a:bodyPr/>
          <a:lstStyle/>
          <a:p>
            <a:r>
              <a:rPr lang="zh-CN" altLang="en-US"/>
              <a:t>单击此处编辑母版标题样式</a:t>
            </a:r>
          </a:p>
        </p:txBody>
      </p:sp>
      <p:sp>
        <p:nvSpPr>
          <p:cNvPr id="3" name="文本占位符 2"/>
          <p:cNvSpPr>
            <a:spLocks noGrp="1"/>
          </p:cNvSpPr>
          <p:nvPr>
            <p:ph type="body" sz="half" idx="1"/>
          </p:nvPr>
        </p:nvSpPr>
        <p:spPr>
          <a:xfrm>
            <a:off x="482600" y="1181100"/>
            <a:ext cx="4029075" cy="452596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64075" y="1181100"/>
            <a:ext cx="4030663" cy="452596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859134687"/>
      </p:ext>
    </p:extLst>
  </p:cSld>
  <p:clrMapOvr>
    <a:masterClrMapping/>
  </p:clrMapOvr>
  <p:transition>
    <p:wipe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265699934"/>
      </p:ext>
    </p:extLst>
  </p:cSld>
  <p:clrMapOvr>
    <a:masterClrMapping/>
  </p:clrMapOvr>
  <p:transition>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Tree>
    <p:extLst>
      <p:ext uri="{BB962C8B-B14F-4D97-AF65-F5344CB8AC3E}">
        <p14:creationId xmlns:p14="http://schemas.microsoft.com/office/powerpoint/2010/main" val="1281965279"/>
      </p:ext>
    </p:extLst>
  </p:cSld>
  <p:clrMapOvr>
    <a:masterClrMapping/>
  </p:clrMapOvr>
  <p:transition>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82600" y="1181100"/>
            <a:ext cx="4029075"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64075" y="1181100"/>
            <a:ext cx="4030663"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407326572"/>
      </p:ext>
    </p:extLst>
  </p:cSld>
  <p:clrMapOvr>
    <a:masterClrMapping/>
  </p:clrMapOvr>
  <p:transition>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933381729"/>
      </p:ext>
    </p:extLst>
  </p:cSld>
  <p:clrMapOvr>
    <a:masterClrMapping/>
  </p:clrMapOvr>
  <p:transition>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2860826636"/>
      </p:ext>
    </p:extLst>
  </p:cSld>
  <p:clrMapOvr>
    <a:masterClrMapping/>
  </p:clrMapOvr>
  <p:transition>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3557506"/>
      </p:ext>
    </p:extLst>
  </p:cSld>
  <p:clrMapOvr>
    <a:masterClrMapping/>
  </p:clrMapOvr>
  <p:transition>
    <p:wipe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950499173"/>
      </p:ext>
    </p:extLst>
  </p:cSld>
  <p:clrMapOvr>
    <a:masterClrMapping/>
  </p:clrMapOvr>
  <p:transition>
    <p:wipe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2418766105"/>
      </p:ext>
    </p:extLst>
  </p:cSld>
  <p:clrMapOvr>
    <a:masterClrMapping/>
  </p:clrMapOvr>
  <p:transition>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oleObject" Target="../embeddings/oleObject1.bin"/><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1026" name="Rectangle 2"/>
          <p:cNvSpPr>
            <a:spLocks noChangeArrowheads="1"/>
          </p:cNvSpPr>
          <p:nvPr/>
        </p:nvSpPr>
        <p:spPr bwMode="auto">
          <a:xfrm>
            <a:off x="0" y="0"/>
            <a:ext cx="9144000" cy="6858000"/>
          </a:xfrm>
          <a:prstGeom prst="rect">
            <a:avLst/>
          </a:prstGeom>
          <a:solidFill>
            <a:schemeClr val="bg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p>
            <a:pPr algn="ctr" eaLnBrk="0" hangingPunct="0"/>
            <a:endParaRPr lang="zh-CN" altLang="en-US"/>
          </a:p>
        </p:txBody>
      </p:sp>
      <p:sp>
        <p:nvSpPr>
          <p:cNvPr id="1027" name="Rectangle 3"/>
          <p:cNvSpPr>
            <a:spLocks noGrp="1" noChangeArrowheads="1"/>
          </p:cNvSpPr>
          <p:nvPr>
            <p:ph type="title"/>
          </p:nvPr>
        </p:nvSpPr>
        <p:spPr bwMode="auto">
          <a:xfrm>
            <a:off x="471488" y="463550"/>
            <a:ext cx="8213725" cy="368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p>
            <a:pPr lvl="0"/>
            <a:r>
              <a:rPr lang="zh-CN" altLang="en-GB"/>
              <a:t>点击编辑母版标题版式</a:t>
            </a:r>
          </a:p>
        </p:txBody>
      </p:sp>
      <p:sp>
        <p:nvSpPr>
          <p:cNvPr id="1028" name="Rectangle 4"/>
          <p:cNvSpPr>
            <a:spLocks noChangeArrowheads="1"/>
          </p:cNvSpPr>
          <p:nvPr/>
        </p:nvSpPr>
        <p:spPr bwMode="auto">
          <a:xfrm>
            <a:off x="9126538" y="6145213"/>
            <a:ext cx="6350" cy="19050"/>
          </a:xfrm>
          <a:prstGeom prst="rect">
            <a:avLst/>
          </a:prstGeom>
          <a:gradFill rotWithShape="1">
            <a:gsLst>
              <a:gs pos="0">
                <a:srgbClr val="808080"/>
              </a:gs>
              <a:gs pos="100000">
                <a:srgbClr val="D7D7D7"/>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endParaRPr lang="zh-CN" altLang="en-US"/>
          </a:p>
        </p:txBody>
      </p:sp>
      <p:sp>
        <p:nvSpPr>
          <p:cNvPr id="1029" name="Rectangle 5"/>
          <p:cNvSpPr>
            <a:spLocks noChangeArrowheads="1"/>
          </p:cNvSpPr>
          <p:nvPr/>
        </p:nvSpPr>
        <p:spPr bwMode="auto">
          <a:xfrm>
            <a:off x="0" y="0"/>
            <a:ext cx="9144000" cy="68580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zh-CN" altLang="en-US"/>
          </a:p>
        </p:txBody>
      </p:sp>
      <p:sp>
        <p:nvSpPr>
          <p:cNvPr id="1030" name="Rectangle 6"/>
          <p:cNvSpPr>
            <a:spLocks noGrp="1" noChangeArrowheads="1"/>
          </p:cNvSpPr>
          <p:nvPr>
            <p:ph type="body" idx="1"/>
          </p:nvPr>
        </p:nvSpPr>
        <p:spPr bwMode="auto">
          <a:xfrm>
            <a:off x="482600" y="1181100"/>
            <a:ext cx="8212138"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zh-CN" altLang="en-GB"/>
              <a:t>点击编辑母版内容版式</a:t>
            </a:r>
          </a:p>
          <a:p>
            <a:pPr lvl="1"/>
            <a:r>
              <a:rPr lang="zh-CN" altLang="en-GB"/>
              <a:t>第二行</a:t>
            </a:r>
          </a:p>
          <a:p>
            <a:pPr lvl="2"/>
            <a:r>
              <a:rPr lang="zh-CN" altLang="en-GB"/>
              <a:t>第三行</a:t>
            </a:r>
          </a:p>
          <a:p>
            <a:pPr lvl="3"/>
            <a:r>
              <a:rPr lang="zh-CN" altLang="en-GB"/>
              <a:t>第四行</a:t>
            </a:r>
          </a:p>
        </p:txBody>
      </p:sp>
      <p:sp>
        <p:nvSpPr>
          <p:cNvPr id="1031" name="Rectangle 8"/>
          <p:cNvSpPr>
            <a:spLocks noChangeArrowheads="1"/>
          </p:cNvSpPr>
          <p:nvPr/>
        </p:nvSpPr>
        <p:spPr bwMode="auto">
          <a:xfrm>
            <a:off x="454025" y="892175"/>
            <a:ext cx="8715375" cy="19050"/>
          </a:xfrm>
          <a:prstGeom prst="rect">
            <a:avLst/>
          </a:prstGeom>
          <a:gradFill rotWithShape="1">
            <a:gsLst>
              <a:gs pos="0">
                <a:srgbClr val="808080"/>
              </a:gs>
              <a:gs pos="100000">
                <a:srgbClr val="EBEBEB"/>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nchor="ctr">
            <a:spAutoFit/>
          </a:bodyPr>
          <a:lstStyle/>
          <a:p>
            <a:pPr algn="ctr" eaLnBrk="0" hangingPunct="0"/>
            <a:endParaRPr lang="zh-CN" altLang="en-US"/>
          </a:p>
        </p:txBody>
      </p:sp>
      <p:sp>
        <p:nvSpPr>
          <p:cNvPr id="1032" name="Rectangle 9"/>
          <p:cNvSpPr>
            <a:spLocks noChangeArrowheads="1"/>
          </p:cNvSpPr>
          <p:nvPr userDrawn="1"/>
        </p:nvSpPr>
        <p:spPr bwMode="auto">
          <a:xfrm>
            <a:off x="2044700" y="6438900"/>
            <a:ext cx="3829050" cy="419100"/>
          </a:xfrm>
          <a:prstGeom prst="rect">
            <a:avLst/>
          </a:prstGeom>
          <a:noFill/>
          <a:ln>
            <a:noFill/>
          </a:ln>
          <a:effectLst/>
          <a:extLst>
            <a:ext uri="{909E8E84-426E-40DD-AFC4-6F175D3DCCD1}">
              <a14:hiddenFill xmlns:a14="http://schemas.microsoft.com/office/drawing/2010/main">
                <a:solidFill>
                  <a:srgbClr val="E1197D"/>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1428" tIns="45714" rIns="91428" bIns="45714" anchor="b"/>
          <a:lstStyle/>
          <a:p>
            <a:pPr algn="ctr" eaLnBrk="0" hangingPunct="0">
              <a:spcBef>
                <a:spcPct val="50000"/>
              </a:spcBef>
            </a:pPr>
            <a:r>
              <a:rPr lang="zh-CN" altLang="en-GB" sz="2400">
                <a:latin typeface="黑体" pitchFamily="49" charset="-122"/>
              </a:rPr>
              <a:t>第七章  计算机网络安全</a:t>
            </a:r>
            <a:endParaRPr lang="en-GB" altLang="zh-CN" sz="2400">
              <a:latin typeface="黑体" pitchFamily="49" charset="-122"/>
            </a:endParaRPr>
          </a:p>
        </p:txBody>
      </p:sp>
      <p:sp>
        <p:nvSpPr>
          <p:cNvPr id="1033" name="Rectangle 10"/>
          <p:cNvSpPr>
            <a:spLocks noChangeArrowheads="1"/>
          </p:cNvSpPr>
          <p:nvPr userDrawn="1"/>
        </p:nvSpPr>
        <p:spPr bwMode="auto">
          <a:xfrm>
            <a:off x="454025" y="6308725"/>
            <a:ext cx="8715375" cy="19050"/>
          </a:xfrm>
          <a:prstGeom prst="rect">
            <a:avLst/>
          </a:prstGeom>
          <a:gradFill rotWithShape="1">
            <a:gsLst>
              <a:gs pos="0">
                <a:srgbClr val="808080"/>
              </a:gs>
              <a:gs pos="100000">
                <a:srgbClr val="EBEBEB"/>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nchor="ctr">
            <a:spAutoFit/>
          </a:bodyPr>
          <a:lstStyle/>
          <a:p>
            <a:pPr algn="ctr" eaLnBrk="0" hangingPunct="0"/>
            <a:endParaRPr lang="zh-CN" altLang="en-US"/>
          </a:p>
        </p:txBody>
      </p:sp>
      <p:graphicFrame>
        <p:nvGraphicFramePr>
          <p:cNvPr id="1034" name="Object 12"/>
          <p:cNvGraphicFramePr>
            <a:graphicFrameLocks noChangeAspect="1"/>
          </p:cNvGraphicFramePr>
          <p:nvPr userDrawn="1"/>
        </p:nvGraphicFramePr>
        <p:xfrm>
          <a:off x="6842125" y="6357938"/>
          <a:ext cx="2105025" cy="485775"/>
        </p:xfrm>
        <a:graphic>
          <a:graphicData uri="http://schemas.openxmlformats.org/presentationml/2006/ole">
            <mc:AlternateContent xmlns:mc="http://schemas.openxmlformats.org/markup-compatibility/2006">
              <mc:Choice xmlns:v="urn:schemas-microsoft-com:vml" Requires="v">
                <p:oleObj name="Bitmap Image" r:id="rId15" imgW="2104762" imgH="485586" progId="Paint.Picture">
                  <p:embed/>
                </p:oleObj>
              </mc:Choice>
              <mc:Fallback>
                <p:oleObj name="Bitmap Image" r:id="rId15" imgW="2104762" imgH="485586" progId="Paint.Picture">
                  <p:embed/>
                  <p:pic>
                    <p:nvPicPr>
                      <p:cNvPr id="0" name="Object 12"/>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6842125" y="6357938"/>
                        <a:ext cx="2105025" cy="485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 bg1="lt1" tx1="dk1" bg2="lt2" tx2="dk2" accent1="accent1" accent2="accent2" accent3="accent3" accent4="accent4" accent5="accent5" accent6="accent6" hlink="hlink" folHlink="folHlink"/>
  <p:sldLayoutIdLst>
    <p:sldLayoutId id="2147483858" r:id="rId1"/>
    <p:sldLayoutId id="2147483847" r:id="rId2"/>
    <p:sldLayoutId id="2147483848" r:id="rId3"/>
    <p:sldLayoutId id="2147483849" r:id="rId4"/>
    <p:sldLayoutId id="2147483850" r:id="rId5"/>
    <p:sldLayoutId id="2147483851" r:id="rId6"/>
    <p:sldLayoutId id="2147483852" r:id="rId7"/>
    <p:sldLayoutId id="2147483853" r:id="rId8"/>
    <p:sldLayoutId id="2147483854" r:id="rId9"/>
    <p:sldLayoutId id="2147483855" r:id="rId10"/>
    <p:sldLayoutId id="2147483856" r:id="rId11"/>
    <p:sldLayoutId id="2147483857" r:id="rId12"/>
  </p:sldLayoutIdLst>
  <p:transition>
    <p:wipe dir="r"/>
  </p:transition>
  <p:hf hdr="0" ftr="0" dt="0"/>
  <p:txStyles>
    <p:titleStyle>
      <a:lvl1pPr algn="l" rtl="0" eaLnBrk="0" fontAlgn="base" hangingPunct="0">
        <a:lnSpc>
          <a:spcPts val="2600"/>
        </a:lnSpc>
        <a:spcBef>
          <a:spcPct val="0"/>
        </a:spcBef>
        <a:spcAft>
          <a:spcPct val="0"/>
        </a:spcAft>
        <a:defRPr>
          <a:solidFill>
            <a:srgbClr val="323232"/>
          </a:solidFill>
          <a:latin typeface="+mj-lt"/>
          <a:ea typeface="+mj-ea"/>
          <a:cs typeface="+mj-cs"/>
        </a:defRPr>
      </a:lvl1pPr>
      <a:lvl2pPr algn="l" rtl="0" eaLnBrk="0" fontAlgn="base" hangingPunct="0">
        <a:lnSpc>
          <a:spcPts val="2600"/>
        </a:lnSpc>
        <a:spcBef>
          <a:spcPct val="0"/>
        </a:spcBef>
        <a:spcAft>
          <a:spcPct val="0"/>
        </a:spcAft>
        <a:defRPr>
          <a:solidFill>
            <a:srgbClr val="323232"/>
          </a:solidFill>
          <a:latin typeface="黑体" pitchFamily="2" charset="-122"/>
          <a:ea typeface="黑体" pitchFamily="2" charset="-122"/>
        </a:defRPr>
      </a:lvl2pPr>
      <a:lvl3pPr algn="l" rtl="0" eaLnBrk="0" fontAlgn="base" hangingPunct="0">
        <a:lnSpc>
          <a:spcPts val="2600"/>
        </a:lnSpc>
        <a:spcBef>
          <a:spcPct val="0"/>
        </a:spcBef>
        <a:spcAft>
          <a:spcPct val="0"/>
        </a:spcAft>
        <a:defRPr>
          <a:solidFill>
            <a:srgbClr val="323232"/>
          </a:solidFill>
          <a:latin typeface="黑体" pitchFamily="2" charset="-122"/>
          <a:ea typeface="黑体" pitchFamily="2" charset="-122"/>
        </a:defRPr>
      </a:lvl3pPr>
      <a:lvl4pPr algn="l" rtl="0" eaLnBrk="0" fontAlgn="base" hangingPunct="0">
        <a:lnSpc>
          <a:spcPts val="2600"/>
        </a:lnSpc>
        <a:spcBef>
          <a:spcPct val="0"/>
        </a:spcBef>
        <a:spcAft>
          <a:spcPct val="0"/>
        </a:spcAft>
        <a:defRPr>
          <a:solidFill>
            <a:srgbClr val="323232"/>
          </a:solidFill>
          <a:latin typeface="黑体" pitchFamily="2" charset="-122"/>
          <a:ea typeface="黑体" pitchFamily="2" charset="-122"/>
        </a:defRPr>
      </a:lvl4pPr>
      <a:lvl5pPr algn="l" rtl="0" eaLnBrk="0" fontAlgn="base" hangingPunct="0">
        <a:lnSpc>
          <a:spcPts val="2600"/>
        </a:lnSpc>
        <a:spcBef>
          <a:spcPct val="0"/>
        </a:spcBef>
        <a:spcAft>
          <a:spcPct val="0"/>
        </a:spcAft>
        <a:defRPr>
          <a:solidFill>
            <a:srgbClr val="323232"/>
          </a:solidFill>
          <a:latin typeface="黑体" pitchFamily="2" charset="-122"/>
          <a:ea typeface="黑体" pitchFamily="2" charset="-122"/>
        </a:defRPr>
      </a:lvl5pPr>
      <a:lvl6pPr marL="457200" algn="l" rtl="0" fontAlgn="base">
        <a:lnSpc>
          <a:spcPts val="2600"/>
        </a:lnSpc>
        <a:spcBef>
          <a:spcPct val="0"/>
        </a:spcBef>
        <a:spcAft>
          <a:spcPct val="0"/>
        </a:spcAft>
        <a:defRPr>
          <a:solidFill>
            <a:srgbClr val="323232"/>
          </a:solidFill>
          <a:latin typeface="黑体" pitchFamily="2" charset="-122"/>
          <a:ea typeface="黑体" pitchFamily="2" charset="-122"/>
        </a:defRPr>
      </a:lvl6pPr>
      <a:lvl7pPr marL="914400" algn="l" rtl="0" fontAlgn="base">
        <a:lnSpc>
          <a:spcPts val="2600"/>
        </a:lnSpc>
        <a:spcBef>
          <a:spcPct val="0"/>
        </a:spcBef>
        <a:spcAft>
          <a:spcPct val="0"/>
        </a:spcAft>
        <a:defRPr>
          <a:solidFill>
            <a:srgbClr val="323232"/>
          </a:solidFill>
          <a:latin typeface="黑体" pitchFamily="2" charset="-122"/>
          <a:ea typeface="黑体" pitchFamily="2" charset="-122"/>
        </a:defRPr>
      </a:lvl7pPr>
      <a:lvl8pPr marL="1371600" algn="l" rtl="0" fontAlgn="base">
        <a:lnSpc>
          <a:spcPts val="2600"/>
        </a:lnSpc>
        <a:spcBef>
          <a:spcPct val="0"/>
        </a:spcBef>
        <a:spcAft>
          <a:spcPct val="0"/>
        </a:spcAft>
        <a:defRPr>
          <a:solidFill>
            <a:srgbClr val="323232"/>
          </a:solidFill>
          <a:latin typeface="黑体" pitchFamily="2" charset="-122"/>
          <a:ea typeface="黑体" pitchFamily="2" charset="-122"/>
        </a:defRPr>
      </a:lvl8pPr>
      <a:lvl9pPr marL="1828800" algn="l" rtl="0" fontAlgn="base">
        <a:lnSpc>
          <a:spcPts val="2600"/>
        </a:lnSpc>
        <a:spcBef>
          <a:spcPct val="0"/>
        </a:spcBef>
        <a:spcAft>
          <a:spcPct val="0"/>
        </a:spcAft>
        <a:defRPr>
          <a:solidFill>
            <a:srgbClr val="323232"/>
          </a:solidFill>
          <a:latin typeface="黑体" pitchFamily="2" charset="-122"/>
          <a:ea typeface="黑体" pitchFamily="2" charset="-122"/>
        </a:defRPr>
      </a:lvl9pPr>
    </p:titleStyle>
    <p:bodyStyle>
      <a:lvl1pPr marL="342900" indent="-342900" algn="l" rtl="0" eaLnBrk="0" fontAlgn="base" hangingPunct="0">
        <a:lnSpc>
          <a:spcPts val="2400"/>
        </a:lnSpc>
        <a:spcBef>
          <a:spcPct val="0"/>
        </a:spcBef>
        <a:spcAft>
          <a:spcPts val="1200"/>
        </a:spcAft>
        <a:buClr>
          <a:schemeClr val="accent1"/>
        </a:buClr>
        <a:buFont typeface="Futura Md BT" pitchFamily="34" charset="0"/>
        <a:buChar char=" "/>
        <a:tabLst>
          <a:tab pos="3946525" algn="l"/>
        </a:tabLst>
        <a:defRPr>
          <a:solidFill>
            <a:srgbClr val="323232"/>
          </a:solidFill>
          <a:latin typeface="+mn-lt"/>
          <a:ea typeface="+mn-ea"/>
          <a:cs typeface="+mn-cs"/>
        </a:defRPr>
      </a:lvl1pPr>
      <a:lvl2pPr marL="295275" indent="-222250" algn="l" rtl="0" eaLnBrk="0" fontAlgn="base" hangingPunct="0">
        <a:lnSpc>
          <a:spcPts val="2400"/>
        </a:lnSpc>
        <a:spcBef>
          <a:spcPct val="0"/>
        </a:spcBef>
        <a:spcAft>
          <a:spcPts val="1200"/>
        </a:spcAft>
        <a:buClr>
          <a:srgbClr val="969696"/>
        </a:buClr>
        <a:buFont typeface="Wingdings" pitchFamily="2" charset="2"/>
        <a:buChar char="§"/>
        <a:tabLst>
          <a:tab pos="3946525" algn="l"/>
        </a:tabLst>
        <a:defRPr>
          <a:solidFill>
            <a:srgbClr val="323232"/>
          </a:solidFill>
          <a:latin typeface="+mn-lt"/>
          <a:ea typeface="+mn-ea"/>
          <a:cs typeface="Arial" pitchFamily="34" charset="0"/>
        </a:defRPr>
      </a:lvl2pPr>
      <a:lvl3pPr marL="514350" indent="-209550" algn="l" rtl="0" eaLnBrk="0" fontAlgn="base" hangingPunct="0">
        <a:lnSpc>
          <a:spcPts val="2000"/>
        </a:lnSpc>
        <a:spcBef>
          <a:spcPct val="0"/>
        </a:spcBef>
        <a:spcAft>
          <a:spcPts val="800"/>
        </a:spcAft>
        <a:buClr>
          <a:srgbClr val="969696"/>
        </a:buClr>
        <a:buFont typeface="Wingdings" pitchFamily="2" charset="2"/>
        <a:buChar char=""/>
        <a:tabLst>
          <a:tab pos="3946525" algn="l"/>
        </a:tabLst>
        <a:defRPr sz="1600">
          <a:solidFill>
            <a:srgbClr val="323232"/>
          </a:solidFill>
          <a:latin typeface="+mn-lt"/>
          <a:ea typeface="+mn-ea"/>
          <a:cs typeface="Arial" pitchFamily="34" charset="0"/>
        </a:defRPr>
      </a:lvl3pPr>
      <a:lvl4pPr marL="723900" indent="-196850" algn="l" rtl="0" eaLnBrk="0" fontAlgn="base" hangingPunct="0">
        <a:lnSpc>
          <a:spcPts val="1400"/>
        </a:lnSpc>
        <a:spcBef>
          <a:spcPct val="0"/>
        </a:spcBef>
        <a:spcAft>
          <a:spcPts val="600"/>
        </a:spcAft>
        <a:buClr>
          <a:srgbClr val="969696"/>
        </a:buClr>
        <a:buFont typeface="Futura Md BT" pitchFamily="34" charset="0"/>
        <a:buChar char="–"/>
        <a:tabLst>
          <a:tab pos="3946525" algn="l"/>
        </a:tabLst>
        <a:defRPr sz="1400">
          <a:solidFill>
            <a:schemeClr val="tx1"/>
          </a:solidFill>
          <a:latin typeface="Verdana" pitchFamily="34" charset="0"/>
          <a:ea typeface="+mn-ea"/>
          <a:cs typeface="Arial" pitchFamily="34" charset="0"/>
        </a:defRPr>
      </a:lvl4pPr>
      <a:lvl5pPr marL="2046288" indent="-168275" algn="l" rtl="0" eaLnBrk="0" fontAlgn="base" hangingPunct="0">
        <a:lnSpc>
          <a:spcPts val="1400"/>
        </a:lnSpc>
        <a:spcBef>
          <a:spcPct val="0"/>
        </a:spcBef>
        <a:spcAft>
          <a:spcPts val="600"/>
        </a:spcAft>
        <a:buClr>
          <a:schemeClr val="tx1"/>
        </a:buClr>
        <a:buFont typeface="Futura Md BT" pitchFamily="34" charset="0"/>
        <a:buChar char="–"/>
        <a:tabLst>
          <a:tab pos="3946525" algn="l"/>
        </a:tabLst>
        <a:defRPr sz="1400">
          <a:solidFill>
            <a:schemeClr val="tx1"/>
          </a:solidFill>
          <a:latin typeface="Verdana" pitchFamily="34" charset="0"/>
          <a:ea typeface="宋体" pitchFamily="2" charset="-122"/>
          <a:cs typeface="Arial" pitchFamily="34" charset="0"/>
        </a:defRPr>
      </a:lvl5pPr>
      <a:lvl6pPr marL="2503488" indent="-168275" algn="l" rtl="0" fontAlgn="base">
        <a:lnSpc>
          <a:spcPts val="1400"/>
        </a:lnSpc>
        <a:spcBef>
          <a:spcPct val="0"/>
        </a:spcBef>
        <a:spcAft>
          <a:spcPts val="600"/>
        </a:spcAft>
        <a:buClr>
          <a:schemeClr val="tx1"/>
        </a:buClr>
        <a:buFont typeface="Futura Md BT" pitchFamily="34" charset="0"/>
        <a:buChar char="–"/>
        <a:tabLst>
          <a:tab pos="3946525" algn="l"/>
        </a:tabLst>
        <a:defRPr sz="1400">
          <a:solidFill>
            <a:schemeClr val="tx1"/>
          </a:solidFill>
          <a:latin typeface="Verdana" pitchFamily="34" charset="0"/>
          <a:ea typeface="宋体" pitchFamily="2" charset="-122"/>
          <a:cs typeface="Arial" pitchFamily="34" charset="0"/>
        </a:defRPr>
      </a:lvl6pPr>
      <a:lvl7pPr marL="2960688" indent="-168275" algn="l" rtl="0" fontAlgn="base">
        <a:lnSpc>
          <a:spcPts val="1400"/>
        </a:lnSpc>
        <a:spcBef>
          <a:spcPct val="0"/>
        </a:spcBef>
        <a:spcAft>
          <a:spcPts val="600"/>
        </a:spcAft>
        <a:buClr>
          <a:schemeClr val="tx1"/>
        </a:buClr>
        <a:buFont typeface="Futura Md BT" pitchFamily="34" charset="0"/>
        <a:buChar char="–"/>
        <a:tabLst>
          <a:tab pos="3946525" algn="l"/>
        </a:tabLst>
        <a:defRPr sz="1400">
          <a:solidFill>
            <a:schemeClr val="tx1"/>
          </a:solidFill>
          <a:latin typeface="Verdana" pitchFamily="34" charset="0"/>
          <a:ea typeface="宋体" pitchFamily="2" charset="-122"/>
          <a:cs typeface="Arial" pitchFamily="34" charset="0"/>
        </a:defRPr>
      </a:lvl7pPr>
      <a:lvl8pPr marL="3417888" indent="-168275" algn="l" rtl="0" fontAlgn="base">
        <a:lnSpc>
          <a:spcPts val="1400"/>
        </a:lnSpc>
        <a:spcBef>
          <a:spcPct val="0"/>
        </a:spcBef>
        <a:spcAft>
          <a:spcPts val="600"/>
        </a:spcAft>
        <a:buClr>
          <a:schemeClr val="tx1"/>
        </a:buClr>
        <a:buFont typeface="Futura Md BT" pitchFamily="34" charset="0"/>
        <a:buChar char="–"/>
        <a:tabLst>
          <a:tab pos="3946525" algn="l"/>
        </a:tabLst>
        <a:defRPr sz="1400">
          <a:solidFill>
            <a:schemeClr val="tx1"/>
          </a:solidFill>
          <a:latin typeface="Verdana" pitchFamily="34" charset="0"/>
          <a:ea typeface="宋体" pitchFamily="2" charset="-122"/>
          <a:cs typeface="Arial" pitchFamily="34" charset="0"/>
        </a:defRPr>
      </a:lvl8pPr>
      <a:lvl9pPr marL="3875088" indent="-168275" algn="l" rtl="0" fontAlgn="base">
        <a:lnSpc>
          <a:spcPts val="1400"/>
        </a:lnSpc>
        <a:spcBef>
          <a:spcPct val="0"/>
        </a:spcBef>
        <a:spcAft>
          <a:spcPts val="600"/>
        </a:spcAft>
        <a:buClr>
          <a:schemeClr val="tx1"/>
        </a:buClr>
        <a:buFont typeface="Futura Md BT" pitchFamily="34" charset="0"/>
        <a:buChar char="–"/>
        <a:tabLst>
          <a:tab pos="3946525" algn="l"/>
        </a:tabLst>
        <a:defRPr sz="1400">
          <a:solidFill>
            <a:schemeClr val="tx1"/>
          </a:solidFill>
          <a:latin typeface="Verdana" pitchFamily="34" charset="0"/>
          <a:ea typeface="宋体" pitchFamily="2" charset="-122"/>
          <a:cs typeface="Arial" pitchFamily="34" charset="0"/>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3.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382588" y="2679700"/>
            <a:ext cx="8482012" cy="1562100"/>
          </a:xfrm>
        </p:spPr>
        <p:txBody>
          <a:bodyPr/>
          <a:lstStyle/>
          <a:p>
            <a:pPr eaLnBrk="1" hangingPunct="1">
              <a:lnSpc>
                <a:spcPts val="5300"/>
              </a:lnSpc>
            </a:pPr>
            <a:r>
              <a:rPr lang="zh-CN" altLang="en-US" sz="4400" dirty="0">
                <a:solidFill>
                  <a:schemeClr val="tx1"/>
                </a:solidFill>
              </a:rPr>
              <a:t>第七章  计算机网络安全（</a:t>
            </a:r>
            <a:r>
              <a:rPr lang="en-US" altLang="zh-CN" sz="4400" dirty="0">
                <a:solidFill>
                  <a:schemeClr val="tx1"/>
                </a:solidFill>
              </a:rPr>
              <a:t>2</a:t>
            </a:r>
            <a:r>
              <a:rPr lang="zh-CN" altLang="en-US" sz="4400" dirty="0">
                <a:solidFill>
                  <a:schemeClr val="tx1"/>
                </a:solidFill>
              </a:rPr>
              <a:t>）</a:t>
            </a:r>
            <a:endParaRPr lang="zh-CN" altLang="en-GB" sz="4400" dirty="0">
              <a:solidFill>
                <a:schemeClr val="tx1"/>
              </a:solidFill>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818" name="Text Box 4"/>
          <p:cNvSpPr txBox="1">
            <a:spLocks noChangeArrowheads="1"/>
          </p:cNvSpPr>
          <p:nvPr/>
        </p:nvSpPr>
        <p:spPr bwMode="auto">
          <a:xfrm>
            <a:off x="587375" y="323850"/>
            <a:ext cx="7210425" cy="549275"/>
          </a:xfrm>
          <a:prstGeom prst="rect">
            <a:avLst/>
          </a:prstGeom>
          <a:noFill/>
          <a:ln>
            <a:noFill/>
          </a:ln>
          <a:effectLst/>
          <a:extLst>
            <a:ext uri="{909E8E84-426E-40DD-AFC4-6F175D3DCCD1}">
              <a14:hiddenFill xmlns:a14="http://schemas.microsoft.com/office/drawing/2010/main">
                <a:solidFill>
                  <a:srgbClr val="64BE1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nSpc>
                <a:spcPts val="3600"/>
              </a:lnSpc>
              <a:spcAft>
                <a:spcPts val="1200"/>
              </a:spcAft>
            </a:pPr>
            <a:r>
              <a:rPr lang="en-US" altLang="zh-CN" sz="4000">
                <a:latin typeface="Times New Roman" pitchFamily="18" charset="0"/>
              </a:rPr>
              <a:t>VPN</a:t>
            </a:r>
            <a:r>
              <a:rPr lang="zh-CN" altLang="en-US" sz="4000"/>
              <a:t>技术原理</a:t>
            </a:r>
          </a:p>
        </p:txBody>
      </p:sp>
      <p:sp>
        <p:nvSpPr>
          <p:cNvPr id="34819" name="Rectangle 4"/>
          <p:cNvSpPr txBox="1">
            <a:spLocks noChangeArrowheads="1"/>
          </p:cNvSpPr>
          <p:nvPr/>
        </p:nvSpPr>
        <p:spPr bwMode="auto">
          <a:xfrm>
            <a:off x="431800" y="919163"/>
            <a:ext cx="8293100" cy="7747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4200"/>
              </a:lnSpc>
              <a:spcAft>
                <a:spcPts val="1200"/>
              </a:spcAft>
              <a:buClr>
                <a:schemeClr val="accent1"/>
              </a:buClr>
              <a:buFont typeface="Futura Md BT" pitchFamily="34" charset="0"/>
              <a:buNone/>
            </a:pPr>
            <a:r>
              <a:rPr lang="zh-CN" altLang="en-US" sz="3200">
                <a:latin typeface="黑体" pitchFamily="49" charset="-122"/>
              </a:rPr>
              <a:t>隧道协议</a:t>
            </a:r>
            <a:endParaRPr lang="zh-CN" altLang="zh-CN" sz="3200">
              <a:latin typeface="黑体" pitchFamily="49" charset="-122"/>
            </a:endParaRPr>
          </a:p>
        </p:txBody>
      </p:sp>
      <p:sp>
        <p:nvSpPr>
          <p:cNvPr id="34820" name="Text Box 14"/>
          <p:cNvSpPr txBox="1">
            <a:spLocks noChangeArrowheads="1"/>
          </p:cNvSpPr>
          <p:nvPr/>
        </p:nvSpPr>
        <p:spPr bwMode="auto">
          <a:xfrm>
            <a:off x="1506538" y="5618163"/>
            <a:ext cx="587692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gn="just"/>
            <a:r>
              <a:rPr lang="zh-CN" altLang="en-US" sz="2400" b="1"/>
              <a:t>图</a:t>
            </a:r>
            <a:r>
              <a:rPr lang="en-US" altLang="zh-CN" sz="2400" b="1">
                <a:latin typeface="Times New Roman" pitchFamily="18" charset="0"/>
              </a:rPr>
              <a:t>7-14     PPTP</a:t>
            </a:r>
            <a:r>
              <a:rPr lang="zh-CN" altLang="en-US" sz="2400" b="1"/>
              <a:t>与</a:t>
            </a:r>
            <a:r>
              <a:rPr lang="en-US" altLang="zh-CN" sz="2400" b="1">
                <a:latin typeface="Times New Roman" pitchFamily="18" charset="0"/>
              </a:rPr>
              <a:t>L2TP</a:t>
            </a:r>
            <a:r>
              <a:rPr lang="zh-CN" altLang="en-US" sz="2400" b="1"/>
              <a:t>的</a:t>
            </a:r>
            <a:r>
              <a:rPr lang="en-US" altLang="zh-CN" sz="2400" b="1">
                <a:latin typeface="Times New Roman" pitchFamily="18" charset="0"/>
              </a:rPr>
              <a:t>VPN</a:t>
            </a:r>
            <a:r>
              <a:rPr lang="zh-CN" altLang="en-US" sz="2400" b="1"/>
              <a:t>示意图</a:t>
            </a:r>
            <a:endParaRPr lang="zh-CN" sz="2400" b="1"/>
          </a:p>
        </p:txBody>
      </p:sp>
      <p:pic>
        <p:nvPicPr>
          <p:cNvPr id="34821"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4900" y="2227263"/>
            <a:ext cx="7200900" cy="2840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29599992"/>
      </p:ext>
    </p:extLst>
  </p:cSld>
  <p:clrMapOvr>
    <a:masterClrMapping/>
  </p:clrMapOvr>
  <p:transition>
    <p:wipe dir="r"/>
  </p:transition>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5843" name="Text Box 4"/>
          <p:cNvSpPr txBox="1">
            <a:spLocks noChangeArrowheads="1"/>
          </p:cNvSpPr>
          <p:nvPr/>
        </p:nvSpPr>
        <p:spPr bwMode="auto">
          <a:xfrm>
            <a:off x="701675" y="138113"/>
            <a:ext cx="7210425" cy="549275"/>
          </a:xfrm>
          <a:prstGeom prst="rect">
            <a:avLst/>
          </a:prstGeom>
          <a:noFill/>
          <a:ln>
            <a:noFill/>
          </a:ln>
          <a:effectLst/>
          <a:extLst>
            <a:ext uri="{909E8E84-426E-40DD-AFC4-6F175D3DCCD1}">
              <a14:hiddenFill xmlns:a14="http://schemas.microsoft.com/office/drawing/2010/main">
                <a:solidFill>
                  <a:srgbClr val="64BE1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nSpc>
                <a:spcPts val="3600"/>
              </a:lnSpc>
              <a:spcAft>
                <a:spcPts val="1200"/>
              </a:spcAft>
            </a:pPr>
            <a:r>
              <a:rPr lang="en-US" altLang="zh-CN" sz="4000" dirty="0">
                <a:latin typeface="Times New Roman" pitchFamily="18" charset="0"/>
              </a:rPr>
              <a:t>VPN</a:t>
            </a:r>
            <a:r>
              <a:rPr lang="zh-CN" altLang="en-US" sz="4000" dirty="0"/>
              <a:t>的应用</a:t>
            </a:r>
          </a:p>
        </p:txBody>
      </p:sp>
      <p:sp>
        <p:nvSpPr>
          <p:cNvPr id="35844" name="Text Box 4"/>
          <p:cNvSpPr txBox="1">
            <a:spLocks noChangeArrowheads="1"/>
          </p:cNvSpPr>
          <p:nvPr/>
        </p:nvSpPr>
        <p:spPr bwMode="auto">
          <a:xfrm>
            <a:off x="0" y="1204913"/>
            <a:ext cx="8975725" cy="457200"/>
          </a:xfrm>
          <a:prstGeom prst="rect">
            <a:avLst/>
          </a:prstGeom>
          <a:noFill/>
          <a:ln>
            <a:noFill/>
          </a:ln>
          <a:effectLst/>
          <a:extLst>
            <a:ext uri="{909E8E84-426E-40DD-AFC4-6F175D3DCCD1}">
              <a14:hiddenFill xmlns:a14="http://schemas.microsoft.com/office/drawing/2010/main">
                <a:solidFill>
                  <a:srgbClr val="64BE1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marL="685800" indent="-342900"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buClr>
                <a:schemeClr val="accent1"/>
              </a:buClr>
              <a:buFont typeface="Wingdings" pitchFamily="2" charset="2"/>
              <a:buChar char="u"/>
            </a:pPr>
            <a:r>
              <a:rPr lang="en-US" altLang="zh-CN" sz="2400" dirty="0">
                <a:latin typeface="Times New Roman" pitchFamily="18" charset="0"/>
              </a:rPr>
              <a:t>Intranet VPN</a:t>
            </a:r>
            <a:endParaRPr lang="zh-CN" altLang="en-US" sz="2400" dirty="0">
              <a:latin typeface="Times New Roman" pitchFamily="18" charset="0"/>
            </a:endParaRPr>
          </a:p>
        </p:txBody>
      </p:sp>
      <p:pic>
        <p:nvPicPr>
          <p:cNvPr id="3584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8562" y="2111375"/>
            <a:ext cx="6578600" cy="2778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5846" name="Text Box 14"/>
          <p:cNvSpPr txBox="1">
            <a:spLocks noChangeArrowheads="1"/>
          </p:cNvSpPr>
          <p:nvPr/>
        </p:nvSpPr>
        <p:spPr bwMode="auto">
          <a:xfrm>
            <a:off x="3221037" y="5383212"/>
            <a:ext cx="3603625" cy="423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gn="just"/>
            <a:r>
              <a:rPr lang="zh-CN" altLang="en-US" sz="1800" dirty="0"/>
              <a:t>图</a:t>
            </a:r>
            <a:r>
              <a:rPr lang="en-US" altLang="zh-CN" sz="1800" dirty="0">
                <a:latin typeface="Times New Roman" pitchFamily="18" charset="0"/>
              </a:rPr>
              <a:t>7-15 Intranet VPN</a:t>
            </a:r>
            <a:endParaRPr lang="zh-CN" altLang="zh-CN" sz="4000" dirty="0">
              <a:latin typeface="Times New Roman" pitchFamily="18" charset="0"/>
            </a:endParaRPr>
          </a:p>
        </p:txBody>
      </p:sp>
    </p:spTree>
    <p:extLst>
      <p:ext uri="{BB962C8B-B14F-4D97-AF65-F5344CB8AC3E}">
        <p14:creationId xmlns:p14="http://schemas.microsoft.com/office/powerpoint/2010/main" val="3218149615"/>
      </p:ext>
    </p:extLst>
  </p:cSld>
  <p:clrMapOvr>
    <a:masterClrMapping/>
  </p:clrMapOvr>
  <p:transition>
    <p:wipe dir="r"/>
  </p:transition>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6867" name="Text Box 4"/>
          <p:cNvSpPr txBox="1">
            <a:spLocks noChangeArrowheads="1"/>
          </p:cNvSpPr>
          <p:nvPr/>
        </p:nvSpPr>
        <p:spPr bwMode="auto">
          <a:xfrm>
            <a:off x="663575" y="190501"/>
            <a:ext cx="7210425" cy="549275"/>
          </a:xfrm>
          <a:prstGeom prst="rect">
            <a:avLst/>
          </a:prstGeom>
          <a:noFill/>
          <a:ln>
            <a:noFill/>
          </a:ln>
          <a:effectLst/>
          <a:extLst>
            <a:ext uri="{909E8E84-426E-40DD-AFC4-6F175D3DCCD1}">
              <a14:hiddenFill xmlns:a14="http://schemas.microsoft.com/office/drawing/2010/main">
                <a:solidFill>
                  <a:srgbClr val="64BE1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nSpc>
                <a:spcPts val="3600"/>
              </a:lnSpc>
              <a:spcAft>
                <a:spcPts val="1200"/>
              </a:spcAft>
            </a:pPr>
            <a:r>
              <a:rPr lang="en-US" altLang="zh-CN" sz="4000">
                <a:latin typeface="Times New Roman" pitchFamily="18" charset="0"/>
              </a:rPr>
              <a:t>VPN</a:t>
            </a:r>
            <a:r>
              <a:rPr lang="zh-CN" altLang="en-US" sz="4000"/>
              <a:t>的应用</a:t>
            </a:r>
          </a:p>
        </p:txBody>
      </p:sp>
      <p:sp>
        <p:nvSpPr>
          <p:cNvPr id="36868" name="Text Box 4"/>
          <p:cNvSpPr txBox="1">
            <a:spLocks noChangeArrowheads="1"/>
          </p:cNvSpPr>
          <p:nvPr/>
        </p:nvSpPr>
        <p:spPr bwMode="auto">
          <a:xfrm>
            <a:off x="3175" y="1204913"/>
            <a:ext cx="8975725" cy="457200"/>
          </a:xfrm>
          <a:prstGeom prst="rect">
            <a:avLst/>
          </a:prstGeom>
          <a:noFill/>
          <a:ln>
            <a:noFill/>
          </a:ln>
          <a:effectLst/>
          <a:extLst>
            <a:ext uri="{909E8E84-426E-40DD-AFC4-6F175D3DCCD1}">
              <a14:hiddenFill xmlns:a14="http://schemas.microsoft.com/office/drawing/2010/main">
                <a:solidFill>
                  <a:srgbClr val="64BE1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marL="685800" indent="-342900"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buClr>
                <a:schemeClr val="accent1"/>
              </a:buClr>
              <a:buFont typeface="Wingdings" pitchFamily="2" charset="2"/>
              <a:buChar char="u"/>
            </a:pPr>
            <a:r>
              <a:rPr lang="en-US" altLang="zh-CN" sz="2400" dirty="0">
                <a:latin typeface="Times New Roman" pitchFamily="18" charset="0"/>
              </a:rPr>
              <a:t>Extranet VPN</a:t>
            </a:r>
            <a:endParaRPr lang="zh-CN" altLang="en-US" sz="2400" dirty="0">
              <a:latin typeface="Times New Roman" pitchFamily="18" charset="0"/>
            </a:endParaRPr>
          </a:p>
        </p:txBody>
      </p:sp>
      <p:sp>
        <p:nvSpPr>
          <p:cNvPr id="36869" name="Text Box 14"/>
          <p:cNvSpPr txBox="1">
            <a:spLocks noChangeArrowheads="1"/>
          </p:cNvSpPr>
          <p:nvPr/>
        </p:nvSpPr>
        <p:spPr bwMode="auto">
          <a:xfrm>
            <a:off x="3221038" y="5995988"/>
            <a:ext cx="3603625" cy="423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gn="just"/>
            <a:r>
              <a:rPr lang="zh-CN" altLang="en-US" sz="1800"/>
              <a:t>图</a:t>
            </a:r>
            <a:r>
              <a:rPr lang="en-US" altLang="zh-CN" sz="1800">
                <a:latin typeface="Times New Roman" pitchFamily="18" charset="0"/>
              </a:rPr>
              <a:t>7-16 Extranet VPN</a:t>
            </a:r>
            <a:endParaRPr lang="zh-CN" altLang="zh-CN" sz="4000">
              <a:latin typeface="Times New Roman" pitchFamily="18" charset="0"/>
            </a:endParaRPr>
          </a:p>
        </p:txBody>
      </p:sp>
      <p:pic>
        <p:nvPicPr>
          <p:cNvPr id="368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43025" y="2208213"/>
            <a:ext cx="6624638" cy="3279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18909029"/>
      </p:ext>
    </p:extLst>
  </p:cSld>
  <p:clrMapOvr>
    <a:masterClrMapping/>
  </p:clrMapOvr>
  <p:transition>
    <p:wipe dir="r"/>
  </p:transition>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7891" name="Text Box 4"/>
          <p:cNvSpPr txBox="1">
            <a:spLocks noChangeArrowheads="1"/>
          </p:cNvSpPr>
          <p:nvPr/>
        </p:nvSpPr>
        <p:spPr bwMode="auto">
          <a:xfrm>
            <a:off x="777875" y="176213"/>
            <a:ext cx="7210425" cy="549275"/>
          </a:xfrm>
          <a:prstGeom prst="rect">
            <a:avLst/>
          </a:prstGeom>
          <a:noFill/>
          <a:ln>
            <a:noFill/>
          </a:ln>
          <a:effectLst/>
          <a:extLst>
            <a:ext uri="{909E8E84-426E-40DD-AFC4-6F175D3DCCD1}">
              <a14:hiddenFill xmlns:a14="http://schemas.microsoft.com/office/drawing/2010/main">
                <a:solidFill>
                  <a:srgbClr val="64BE1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nSpc>
                <a:spcPts val="3600"/>
              </a:lnSpc>
              <a:spcAft>
                <a:spcPts val="1200"/>
              </a:spcAft>
            </a:pPr>
            <a:r>
              <a:rPr lang="en-US" altLang="zh-CN" sz="4000" dirty="0">
                <a:latin typeface="Times New Roman" pitchFamily="18" charset="0"/>
              </a:rPr>
              <a:t>VPN</a:t>
            </a:r>
            <a:r>
              <a:rPr lang="zh-CN" altLang="en-US" sz="4000" dirty="0"/>
              <a:t>的应用</a:t>
            </a:r>
          </a:p>
        </p:txBody>
      </p:sp>
      <p:sp>
        <p:nvSpPr>
          <p:cNvPr id="37892" name="Text Box 4"/>
          <p:cNvSpPr txBox="1">
            <a:spLocks noChangeArrowheads="1"/>
          </p:cNvSpPr>
          <p:nvPr/>
        </p:nvSpPr>
        <p:spPr bwMode="auto">
          <a:xfrm>
            <a:off x="3175" y="1204913"/>
            <a:ext cx="8975725" cy="457200"/>
          </a:xfrm>
          <a:prstGeom prst="rect">
            <a:avLst/>
          </a:prstGeom>
          <a:noFill/>
          <a:ln>
            <a:noFill/>
          </a:ln>
          <a:effectLst/>
          <a:extLst>
            <a:ext uri="{909E8E84-426E-40DD-AFC4-6F175D3DCCD1}">
              <a14:hiddenFill xmlns:a14="http://schemas.microsoft.com/office/drawing/2010/main">
                <a:solidFill>
                  <a:srgbClr val="64BE1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marL="685800" indent="-342900"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buClr>
                <a:schemeClr val="accent1"/>
              </a:buClr>
              <a:buFont typeface="Wingdings" pitchFamily="2" charset="2"/>
              <a:buChar char="u"/>
            </a:pPr>
            <a:r>
              <a:rPr lang="en-US" altLang="zh-CN" sz="2400">
                <a:latin typeface="Times New Roman" pitchFamily="18" charset="0"/>
              </a:rPr>
              <a:t>Access VPN</a:t>
            </a:r>
            <a:endParaRPr lang="zh-CN" altLang="en-US" sz="2400">
              <a:latin typeface="Times New Roman" pitchFamily="18" charset="0"/>
            </a:endParaRPr>
          </a:p>
        </p:txBody>
      </p:sp>
      <p:sp>
        <p:nvSpPr>
          <p:cNvPr id="37893" name="Text Box 14"/>
          <p:cNvSpPr txBox="1">
            <a:spLocks noChangeArrowheads="1"/>
          </p:cNvSpPr>
          <p:nvPr/>
        </p:nvSpPr>
        <p:spPr bwMode="auto">
          <a:xfrm>
            <a:off x="2954338" y="5311775"/>
            <a:ext cx="3603625" cy="423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gn="just"/>
            <a:r>
              <a:rPr lang="zh-CN" altLang="en-US" sz="1800"/>
              <a:t>图</a:t>
            </a:r>
            <a:r>
              <a:rPr lang="en-US" altLang="zh-CN" sz="1800">
                <a:latin typeface="Times New Roman" pitchFamily="18" charset="0"/>
              </a:rPr>
              <a:t>7-17  Access VPN</a:t>
            </a:r>
            <a:endParaRPr lang="zh-CN" altLang="zh-CN" sz="4000">
              <a:latin typeface="Times New Roman" pitchFamily="18" charset="0"/>
            </a:endParaRPr>
          </a:p>
        </p:txBody>
      </p:sp>
      <p:pic>
        <p:nvPicPr>
          <p:cNvPr id="378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63688" y="2132013"/>
            <a:ext cx="6146800" cy="26590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68235449"/>
      </p:ext>
    </p:extLst>
  </p:cSld>
  <p:clrMapOvr>
    <a:masterClrMapping/>
  </p:clrMapOvr>
  <p:transition>
    <p:wipe dir="r"/>
  </p:transition>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123" name="Text Box 5"/>
          <p:cNvSpPr txBox="1">
            <a:spLocks noChangeArrowheads="1"/>
          </p:cNvSpPr>
          <p:nvPr/>
        </p:nvSpPr>
        <p:spPr bwMode="auto">
          <a:xfrm>
            <a:off x="271462" y="0"/>
            <a:ext cx="1374775" cy="7577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gn="ctr">
              <a:lnSpc>
                <a:spcPct val="90000"/>
              </a:lnSpc>
              <a:spcBef>
                <a:spcPct val="50000"/>
              </a:spcBef>
            </a:pPr>
            <a:r>
              <a:rPr lang="en-GB" altLang="zh-CN" sz="4800" b="1" dirty="0">
                <a:latin typeface="Times New Roman" pitchFamily="18" charset="0"/>
                <a:ea typeface="宋体" pitchFamily="2" charset="-122"/>
              </a:rPr>
              <a:t>2</a:t>
            </a:r>
          </a:p>
        </p:txBody>
      </p:sp>
      <p:sp>
        <p:nvSpPr>
          <p:cNvPr id="5124" name="Text Box 4"/>
          <p:cNvSpPr txBox="1">
            <a:spLocks noChangeArrowheads="1"/>
          </p:cNvSpPr>
          <p:nvPr/>
        </p:nvSpPr>
        <p:spPr bwMode="auto">
          <a:xfrm>
            <a:off x="1158874" y="175161"/>
            <a:ext cx="7210425" cy="549275"/>
          </a:xfrm>
          <a:prstGeom prst="rect">
            <a:avLst/>
          </a:prstGeom>
          <a:noFill/>
          <a:ln>
            <a:noFill/>
          </a:ln>
          <a:effectLst/>
          <a:extLst>
            <a:ext uri="{909E8E84-426E-40DD-AFC4-6F175D3DCCD1}">
              <a14:hiddenFill xmlns:a14="http://schemas.microsoft.com/office/drawing/2010/main">
                <a:solidFill>
                  <a:srgbClr val="64BE1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nSpc>
                <a:spcPts val="3600"/>
              </a:lnSpc>
              <a:spcAft>
                <a:spcPts val="1200"/>
              </a:spcAft>
            </a:pPr>
            <a:r>
              <a:rPr lang="zh-CN" altLang="en-US" sz="4800" dirty="0">
                <a:latin typeface="宋体" pitchFamily="2" charset="-122"/>
                <a:ea typeface="宋体" pitchFamily="2" charset="-122"/>
              </a:rPr>
              <a:t>防火墙</a:t>
            </a:r>
            <a:endParaRPr lang="zh-CN" sz="4800" dirty="0">
              <a:latin typeface="宋体" pitchFamily="2" charset="-122"/>
              <a:ea typeface="宋体" pitchFamily="2" charset="-122"/>
            </a:endParaRPr>
          </a:p>
        </p:txBody>
      </p:sp>
      <p:sp>
        <p:nvSpPr>
          <p:cNvPr id="5125" name="Rectangle 4"/>
          <p:cNvSpPr txBox="1">
            <a:spLocks noChangeArrowheads="1"/>
          </p:cNvSpPr>
          <p:nvPr/>
        </p:nvSpPr>
        <p:spPr bwMode="auto">
          <a:xfrm>
            <a:off x="271462" y="930275"/>
            <a:ext cx="8597900" cy="4175125"/>
          </a:xfrm>
          <a:prstGeom prst="rect">
            <a:avLst/>
          </a:prstGeom>
          <a:noFill/>
          <a:ln>
            <a:noFill/>
          </a:ln>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marL="571500" indent="-5715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4000"/>
              </a:lnSpc>
              <a:spcAft>
                <a:spcPts val="1800"/>
              </a:spcAft>
              <a:buClr>
                <a:schemeClr val="accent1"/>
              </a:buClr>
              <a:buFont typeface="Wingdings" pitchFamily="2" charset="2"/>
              <a:buChar char="Ø"/>
            </a:pPr>
            <a:r>
              <a:rPr lang="zh-CN" altLang="en-US" sz="2800"/>
              <a:t>概述</a:t>
            </a:r>
            <a:endParaRPr lang="en-US" altLang="zh-CN" sz="2800"/>
          </a:p>
          <a:p>
            <a:pPr>
              <a:lnSpc>
                <a:spcPts val="4000"/>
              </a:lnSpc>
              <a:spcAft>
                <a:spcPts val="1800"/>
              </a:spcAft>
              <a:buClr>
                <a:schemeClr val="accent1"/>
              </a:buClr>
              <a:buFont typeface="Wingdings" pitchFamily="2" charset="2"/>
              <a:buChar char="Ø"/>
            </a:pPr>
            <a:r>
              <a:rPr lang="zh-CN" altLang="en-US" sz="2800"/>
              <a:t>防火墙的技术原理</a:t>
            </a:r>
            <a:endParaRPr lang="en-US" altLang="zh-CN" sz="2800"/>
          </a:p>
          <a:p>
            <a:pPr>
              <a:lnSpc>
                <a:spcPts val="4000"/>
              </a:lnSpc>
              <a:spcAft>
                <a:spcPts val="1800"/>
              </a:spcAft>
              <a:buClr>
                <a:schemeClr val="accent1"/>
              </a:buClr>
              <a:buFont typeface="Wingdings" pitchFamily="2" charset="2"/>
              <a:buChar char="Ø"/>
            </a:pPr>
            <a:r>
              <a:rPr lang="zh-CN" altLang="en-US" sz="2800"/>
              <a:t>防火墙的应用</a:t>
            </a:r>
            <a:endParaRPr lang="en-US" altLang="zh-CN" sz="2800"/>
          </a:p>
          <a:p>
            <a:pPr>
              <a:lnSpc>
                <a:spcPts val="4000"/>
              </a:lnSpc>
              <a:spcAft>
                <a:spcPts val="1800"/>
              </a:spcAft>
              <a:buClr>
                <a:schemeClr val="accent1"/>
              </a:buClr>
              <a:buFont typeface="Wingdings" pitchFamily="2" charset="2"/>
              <a:buChar char="Ø"/>
            </a:pPr>
            <a:r>
              <a:rPr lang="zh-CN" altLang="en-US" sz="2800"/>
              <a:t>防火墙的发展趋势</a:t>
            </a:r>
            <a:endParaRPr lang="en-US" altLang="zh-CN" sz="2800"/>
          </a:p>
        </p:txBody>
      </p:sp>
    </p:spTree>
  </p:cSld>
  <p:clrMapOvr>
    <a:masterClrMapping/>
  </p:clrMapOvr>
  <p:transition>
    <p:wipe dir="r"/>
  </p:transition>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147" name="Text Box 4"/>
          <p:cNvSpPr txBox="1">
            <a:spLocks noChangeArrowheads="1"/>
          </p:cNvSpPr>
          <p:nvPr/>
        </p:nvSpPr>
        <p:spPr bwMode="auto">
          <a:xfrm>
            <a:off x="731837" y="201613"/>
            <a:ext cx="7210425" cy="549275"/>
          </a:xfrm>
          <a:prstGeom prst="rect">
            <a:avLst/>
          </a:prstGeom>
          <a:noFill/>
          <a:ln>
            <a:noFill/>
          </a:ln>
          <a:effectLst/>
          <a:extLst>
            <a:ext uri="{909E8E84-426E-40DD-AFC4-6F175D3DCCD1}">
              <a14:hiddenFill xmlns:a14="http://schemas.microsoft.com/office/drawing/2010/main">
                <a:solidFill>
                  <a:srgbClr val="64BE1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nSpc>
                <a:spcPts val="3600"/>
              </a:lnSpc>
              <a:spcAft>
                <a:spcPts val="1200"/>
              </a:spcAft>
            </a:pPr>
            <a:r>
              <a:rPr lang="zh-CN" altLang="en-US" sz="4000" dirty="0"/>
              <a:t>防火墙概述</a:t>
            </a:r>
          </a:p>
        </p:txBody>
      </p:sp>
      <p:sp>
        <p:nvSpPr>
          <p:cNvPr id="6148" name="Text Box 4"/>
          <p:cNvSpPr txBox="1">
            <a:spLocks noChangeArrowheads="1"/>
          </p:cNvSpPr>
          <p:nvPr/>
        </p:nvSpPr>
        <p:spPr bwMode="auto">
          <a:xfrm>
            <a:off x="254000" y="1331913"/>
            <a:ext cx="8166100" cy="1774825"/>
          </a:xfrm>
          <a:prstGeom prst="rect">
            <a:avLst/>
          </a:prstGeom>
          <a:noFill/>
          <a:ln>
            <a:noFill/>
          </a:ln>
          <a:effectLst/>
          <a:extLst>
            <a:ext uri="{909E8E84-426E-40DD-AFC4-6F175D3DCCD1}">
              <a14:hiddenFill xmlns:a14="http://schemas.microsoft.com/office/drawing/2010/main">
                <a:solidFill>
                  <a:srgbClr val="64BE1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marL="685800" indent="-342900"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nSpc>
                <a:spcPct val="115000"/>
              </a:lnSpc>
              <a:buClr>
                <a:schemeClr val="accent1"/>
              </a:buClr>
              <a:buFont typeface="Wingdings" pitchFamily="2" charset="2"/>
              <a:buChar char="u"/>
            </a:pPr>
            <a:r>
              <a:rPr lang="zh-CN" altLang="en-US" sz="2400" dirty="0"/>
              <a:t>防火墙是部署在两个网络之间的一个或一组部件，要求所有进出内部网络的数据流都通过它，并根据安全策略进行检查，</a:t>
            </a:r>
            <a:r>
              <a:rPr lang="zh-CN" altLang="en-US" sz="2400" dirty="0">
                <a:solidFill>
                  <a:srgbClr val="FF0000"/>
                </a:solidFill>
              </a:rPr>
              <a:t>只有符合安全策略、被授权的数据流才可通过</a:t>
            </a:r>
            <a:r>
              <a:rPr lang="zh-CN" altLang="en-US" sz="2400" dirty="0"/>
              <a:t>，由此保护内部网络安全。</a:t>
            </a:r>
          </a:p>
        </p:txBody>
      </p:sp>
      <p:sp>
        <p:nvSpPr>
          <p:cNvPr id="6149" name="Text Box 14"/>
          <p:cNvSpPr txBox="1">
            <a:spLocks noChangeArrowheads="1"/>
          </p:cNvSpPr>
          <p:nvPr/>
        </p:nvSpPr>
        <p:spPr bwMode="auto">
          <a:xfrm>
            <a:off x="165100" y="5807075"/>
            <a:ext cx="8978900" cy="423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gn="just"/>
            <a:r>
              <a:rPr lang="zh-CN" altLang="en-US" sz="1800" dirty="0"/>
              <a:t>图</a:t>
            </a:r>
            <a:r>
              <a:rPr lang="en-US" altLang="zh-CN" sz="1800" dirty="0">
                <a:latin typeface="Times New Roman" pitchFamily="18" charset="0"/>
              </a:rPr>
              <a:t>7-18</a:t>
            </a:r>
            <a:r>
              <a:rPr lang="en-US" altLang="zh-CN" sz="1800" dirty="0"/>
              <a:t> </a:t>
            </a:r>
            <a:r>
              <a:rPr lang="zh-CN" altLang="en-US" sz="1800" dirty="0"/>
              <a:t>防火墙在网络中的位置</a:t>
            </a:r>
            <a:endParaRPr lang="en-US" altLang="zh-CN" sz="1800" dirty="0"/>
          </a:p>
          <a:p>
            <a:pPr algn="just"/>
            <a:r>
              <a:rPr lang="en-US" altLang="zh-CN" sz="2000" dirty="0"/>
              <a:t>https://haokan.baidu.com/v?vid=6386735453220531968&amp;pd=bjh&amp;fr=bjhauthor&amp;type=video</a:t>
            </a:r>
            <a:endParaRPr lang="zh-CN" sz="2000" dirty="0"/>
          </a:p>
        </p:txBody>
      </p:sp>
      <p:pic>
        <p:nvPicPr>
          <p:cNvPr id="61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6650" y="3262313"/>
            <a:ext cx="7118350" cy="2441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ransition>
    <p:wipe dir="r"/>
  </p:transition>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170" name="Rectangle 4"/>
          <p:cNvSpPr txBox="1">
            <a:spLocks noChangeArrowheads="1"/>
          </p:cNvSpPr>
          <p:nvPr/>
        </p:nvSpPr>
        <p:spPr bwMode="auto">
          <a:xfrm>
            <a:off x="450850" y="1155700"/>
            <a:ext cx="8172450" cy="45085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3800"/>
              </a:lnSpc>
              <a:buClr>
                <a:schemeClr val="accent1"/>
              </a:buClr>
              <a:buFont typeface="Wingdings" pitchFamily="2" charset="2"/>
              <a:buChar char="u"/>
            </a:pPr>
            <a:r>
              <a:rPr lang="zh-CN" altLang="en-US" sz="2400" dirty="0"/>
              <a:t>    </a:t>
            </a:r>
            <a:r>
              <a:rPr lang="zh-CN" altLang="zh-CN" sz="2400" dirty="0"/>
              <a:t>防火墙作为计算机网络中的</a:t>
            </a:r>
            <a:r>
              <a:rPr lang="zh-CN" altLang="zh-CN" sz="2400" b="1" dirty="0"/>
              <a:t>边境检查站</a:t>
            </a:r>
            <a:r>
              <a:rPr lang="zh-CN" altLang="zh-CN" sz="2400" dirty="0"/>
              <a:t>，被部署在网络的边界，在内部网络与外部网络之间形成隔离，防范外部网络对内部网络的威胁，起到一种边界保护的机制。</a:t>
            </a:r>
            <a:endParaRPr lang="en-US" altLang="zh-CN" sz="2400" dirty="0"/>
          </a:p>
          <a:p>
            <a:pPr>
              <a:lnSpc>
                <a:spcPts val="3800"/>
              </a:lnSpc>
              <a:buClr>
                <a:schemeClr val="accent1"/>
              </a:buClr>
              <a:buFont typeface="Wingdings" pitchFamily="2" charset="2"/>
              <a:buChar char="u"/>
            </a:pPr>
            <a:r>
              <a:rPr lang="en-US" altLang="zh-CN" sz="2400" dirty="0"/>
              <a:t>    </a:t>
            </a:r>
            <a:r>
              <a:rPr lang="zh-CN" altLang="zh-CN" sz="2400" dirty="0"/>
              <a:t>防火墙要起到边界保护的作用，要求做到如下几点：</a:t>
            </a:r>
            <a:endParaRPr lang="en-US" altLang="zh-CN" sz="2400" dirty="0"/>
          </a:p>
          <a:p>
            <a:pPr>
              <a:lnSpc>
                <a:spcPts val="3800"/>
              </a:lnSpc>
              <a:buClr>
                <a:schemeClr val="accent1"/>
              </a:buClr>
              <a:buFont typeface="Wingdings" pitchFamily="2" charset="2"/>
              <a:buChar char="l"/>
            </a:pPr>
            <a:r>
              <a:rPr lang="zh-CN" altLang="en-US" sz="2400" dirty="0">
                <a:latin typeface="黑体" pitchFamily="49" charset="-122"/>
              </a:rPr>
              <a:t>  所有进出内部网络的通信，都必须经过防火墙。</a:t>
            </a:r>
          </a:p>
          <a:p>
            <a:pPr>
              <a:lnSpc>
                <a:spcPts val="3800"/>
              </a:lnSpc>
              <a:buClr>
                <a:schemeClr val="accent1"/>
              </a:buClr>
              <a:buFont typeface="Wingdings" pitchFamily="2" charset="2"/>
              <a:buChar char="l"/>
            </a:pPr>
            <a:r>
              <a:rPr lang="zh-CN" altLang="en-US" sz="2400" dirty="0">
                <a:latin typeface="黑体" pitchFamily="49" charset="-122"/>
              </a:rPr>
              <a:t>  所有通过防火墙的通信，都必须经过安全策略的过滤。</a:t>
            </a:r>
          </a:p>
          <a:p>
            <a:pPr>
              <a:lnSpc>
                <a:spcPts val="3800"/>
              </a:lnSpc>
              <a:buClr>
                <a:schemeClr val="accent1"/>
              </a:buClr>
              <a:buFont typeface="Wingdings" pitchFamily="2" charset="2"/>
              <a:buChar char="l"/>
            </a:pPr>
            <a:r>
              <a:rPr lang="zh-CN" altLang="en-US" sz="2400" dirty="0">
                <a:latin typeface="黑体" pitchFamily="49" charset="-122"/>
              </a:rPr>
              <a:t>  防火墙本身是安全可靠的。</a:t>
            </a:r>
          </a:p>
        </p:txBody>
      </p:sp>
      <p:sp>
        <p:nvSpPr>
          <p:cNvPr id="7171" name="Rectangle 4"/>
          <p:cNvSpPr txBox="1">
            <a:spLocks noChangeArrowheads="1"/>
          </p:cNvSpPr>
          <p:nvPr/>
        </p:nvSpPr>
        <p:spPr bwMode="auto">
          <a:xfrm>
            <a:off x="850900" y="0"/>
            <a:ext cx="8293100" cy="7747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4200"/>
              </a:lnSpc>
              <a:spcAft>
                <a:spcPts val="1200"/>
              </a:spcAft>
              <a:buClr>
                <a:schemeClr val="accent1"/>
              </a:buClr>
              <a:buFont typeface="Futura Md BT" pitchFamily="34" charset="0"/>
              <a:buNone/>
            </a:pPr>
            <a:r>
              <a:rPr lang="zh-CN" altLang="en-US" sz="4000" dirty="0">
                <a:latin typeface="黑体" pitchFamily="49" charset="-122"/>
              </a:rPr>
              <a:t>防火墙的防护机制</a:t>
            </a:r>
            <a:endParaRPr lang="zh-CN" sz="4000" dirty="0">
              <a:latin typeface="黑体" pitchFamily="49" charset="-122"/>
            </a:endParaRPr>
          </a:p>
        </p:txBody>
      </p:sp>
    </p:spTree>
  </p:cSld>
  <p:clrMapOvr>
    <a:masterClrMapping/>
  </p:clrMapOvr>
  <p:transition>
    <p:wipe dir="r"/>
  </p:transition>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194" name="Rectangle 4"/>
          <p:cNvSpPr txBox="1">
            <a:spLocks noChangeArrowheads="1"/>
          </p:cNvSpPr>
          <p:nvPr/>
        </p:nvSpPr>
        <p:spPr bwMode="auto">
          <a:xfrm>
            <a:off x="238125" y="1155700"/>
            <a:ext cx="8693150" cy="45085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3200"/>
              </a:lnSpc>
              <a:spcAft>
                <a:spcPts val="600"/>
              </a:spcAft>
              <a:buClr>
                <a:schemeClr val="accent1"/>
              </a:buClr>
              <a:buFont typeface="Wingdings" pitchFamily="2" charset="2"/>
              <a:buChar char="u"/>
            </a:pPr>
            <a:r>
              <a:rPr lang="zh-CN" altLang="en-US" sz="2400"/>
              <a:t>   防火墙的访问控制通过一组特别的安全部件实现，其形态有以下几种：</a:t>
            </a:r>
          </a:p>
          <a:p>
            <a:pPr>
              <a:lnSpc>
                <a:spcPts val="3200"/>
              </a:lnSpc>
              <a:spcAft>
                <a:spcPts val="600"/>
              </a:spcAft>
              <a:buClr>
                <a:schemeClr val="accent1"/>
              </a:buClr>
              <a:buFont typeface="Wingdings" pitchFamily="2" charset="2"/>
              <a:buChar char="l"/>
            </a:pPr>
            <a:r>
              <a:rPr lang="zh-CN" altLang="en-US" sz="2400"/>
              <a:t>   </a:t>
            </a:r>
            <a:r>
              <a:rPr lang="zh-CN" altLang="en-US" sz="2400" b="1"/>
              <a:t>纯软件</a:t>
            </a:r>
            <a:r>
              <a:rPr lang="zh-CN" altLang="en-US" sz="2400"/>
              <a:t>，防火墙运行在通用计算机上的纯软件。</a:t>
            </a:r>
            <a:endParaRPr lang="en-US" altLang="zh-CN" sz="2400"/>
          </a:p>
          <a:p>
            <a:pPr>
              <a:lnSpc>
                <a:spcPts val="3200"/>
              </a:lnSpc>
              <a:spcAft>
                <a:spcPts val="600"/>
              </a:spcAft>
              <a:buClr>
                <a:schemeClr val="accent1"/>
              </a:buClr>
              <a:buFont typeface="Wingdings" pitchFamily="2" charset="2"/>
              <a:buChar char="l"/>
            </a:pPr>
            <a:r>
              <a:rPr lang="zh-CN" altLang="en-US" sz="2400"/>
              <a:t>   </a:t>
            </a:r>
            <a:r>
              <a:rPr lang="zh-CN" altLang="en-US" sz="2400" b="1"/>
              <a:t>纯硬件</a:t>
            </a:r>
            <a:r>
              <a:rPr lang="zh-CN" altLang="en-US" sz="2400"/>
              <a:t>，为解决纯软件防火墙的不足，设计人员将防火墙软件固化在专门设计的硬件上。</a:t>
            </a:r>
            <a:endParaRPr lang="en-US" altLang="zh-CN" sz="2400"/>
          </a:p>
          <a:p>
            <a:pPr>
              <a:lnSpc>
                <a:spcPts val="3200"/>
              </a:lnSpc>
              <a:spcAft>
                <a:spcPts val="600"/>
              </a:spcAft>
              <a:buClr>
                <a:schemeClr val="accent1"/>
              </a:buClr>
              <a:buFont typeface="Wingdings" pitchFamily="2" charset="2"/>
              <a:buChar char="l"/>
            </a:pPr>
            <a:r>
              <a:rPr lang="zh-CN" altLang="en-US" sz="2400"/>
              <a:t>   </a:t>
            </a:r>
            <a:r>
              <a:rPr lang="zh-CN" altLang="en-US" sz="2400" b="1"/>
              <a:t>软硬件结合</a:t>
            </a:r>
            <a:r>
              <a:rPr lang="zh-CN" altLang="en-US" sz="2400"/>
              <a:t>，结合上述两种防火墙的优点，针对防火墙的特殊要求，对硬件、操作系统进行裁减，设计、开发出防火墙专用的硬件、安全操作系统平台，然后在此平台上运行防火墙软件。</a:t>
            </a:r>
          </a:p>
        </p:txBody>
      </p:sp>
      <p:sp>
        <p:nvSpPr>
          <p:cNvPr id="8195" name="Rectangle 4"/>
          <p:cNvSpPr txBox="1">
            <a:spLocks noChangeArrowheads="1"/>
          </p:cNvSpPr>
          <p:nvPr/>
        </p:nvSpPr>
        <p:spPr bwMode="auto">
          <a:xfrm>
            <a:off x="850900" y="203200"/>
            <a:ext cx="8293100" cy="4572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4200"/>
              </a:lnSpc>
              <a:spcAft>
                <a:spcPts val="1200"/>
              </a:spcAft>
              <a:buClr>
                <a:schemeClr val="accent1"/>
              </a:buClr>
              <a:buFont typeface="Futura Md BT" pitchFamily="34" charset="0"/>
              <a:buNone/>
            </a:pPr>
            <a:r>
              <a:rPr lang="zh-CN" altLang="en-US" sz="4000" dirty="0">
                <a:latin typeface="黑体" pitchFamily="49" charset="-122"/>
              </a:rPr>
              <a:t>防火墙的形态</a:t>
            </a:r>
            <a:endParaRPr lang="zh-CN" sz="4000" dirty="0">
              <a:latin typeface="黑体" pitchFamily="49" charset="-122"/>
            </a:endParaRPr>
          </a:p>
        </p:txBody>
      </p:sp>
    </p:spTree>
  </p:cSld>
  <p:clrMapOvr>
    <a:masterClrMapping/>
  </p:clrMapOvr>
  <p:transition>
    <p:wipe dir="r"/>
  </p:transition>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218" name="Rectangle 4"/>
          <p:cNvSpPr txBox="1">
            <a:spLocks noChangeArrowheads="1"/>
          </p:cNvSpPr>
          <p:nvPr/>
        </p:nvSpPr>
        <p:spPr bwMode="auto">
          <a:xfrm>
            <a:off x="330200" y="1390650"/>
            <a:ext cx="8220075" cy="391795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lvl="2">
              <a:lnSpc>
                <a:spcPts val="3200"/>
              </a:lnSpc>
              <a:spcAft>
                <a:spcPts val="800"/>
              </a:spcAft>
              <a:buClr>
                <a:schemeClr val="accent1"/>
              </a:buClr>
              <a:buFont typeface="Wingdings" pitchFamily="2" charset="2"/>
              <a:buChar char="u"/>
            </a:pPr>
            <a:r>
              <a:rPr lang="zh-CN" altLang="en-US" sz="3200" dirty="0"/>
              <a:t>访问控制</a:t>
            </a:r>
            <a:endParaRPr lang="en-US" altLang="zh-CN" sz="3200" dirty="0"/>
          </a:p>
          <a:p>
            <a:pPr lvl="2">
              <a:lnSpc>
                <a:spcPts val="3200"/>
              </a:lnSpc>
              <a:spcAft>
                <a:spcPts val="800"/>
              </a:spcAft>
              <a:buClr>
                <a:schemeClr val="accent1"/>
              </a:buClr>
              <a:buFont typeface="Wingdings" pitchFamily="2" charset="2"/>
              <a:buChar char="u"/>
            </a:pPr>
            <a:r>
              <a:rPr lang="zh-CN" altLang="en-US" sz="3200" dirty="0"/>
              <a:t>内容控制：阻止不安全数据进入内网</a:t>
            </a:r>
            <a:endParaRPr lang="en-US" altLang="zh-CN" sz="3200" dirty="0"/>
          </a:p>
          <a:p>
            <a:pPr lvl="2">
              <a:lnSpc>
                <a:spcPts val="3200"/>
              </a:lnSpc>
              <a:spcAft>
                <a:spcPts val="800"/>
              </a:spcAft>
              <a:buClr>
                <a:schemeClr val="accent1"/>
              </a:buClr>
              <a:buFont typeface="Wingdings" pitchFamily="2" charset="2"/>
              <a:buChar char="u"/>
            </a:pPr>
            <a:r>
              <a:rPr lang="zh-CN" altLang="en-US" sz="3200" dirty="0"/>
              <a:t>安全日志</a:t>
            </a:r>
            <a:endParaRPr lang="en-US" altLang="zh-CN" sz="3200" dirty="0"/>
          </a:p>
          <a:p>
            <a:pPr lvl="2">
              <a:lnSpc>
                <a:spcPts val="3200"/>
              </a:lnSpc>
              <a:spcAft>
                <a:spcPts val="800"/>
              </a:spcAft>
              <a:buClr>
                <a:schemeClr val="accent1"/>
              </a:buClr>
              <a:buFont typeface="Wingdings" pitchFamily="2" charset="2"/>
              <a:buChar char="u"/>
            </a:pPr>
            <a:r>
              <a:rPr lang="zh-CN" altLang="en-US" sz="3200" dirty="0"/>
              <a:t>集中管理（多台防火墙分布式部署）</a:t>
            </a:r>
            <a:endParaRPr lang="en-US" altLang="zh-CN" sz="3200" dirty="0"/>
          </a:p>
          <a:p>
            <a:pPr lvl="2">
              <a:lnSpc>
                <a:spcPts val="3200"/>
              </a:lnSpc>
              <a:spcAft>
                <a:spcPts val="800"/>
              </a:spcAft>
              <a:buClr>
                <a:schemeClr val="accent1"/>
              </a:buClr>
              <a:buFont typeface="Wingdings" pitchFamily="2" charset="2"/>
              <a:buChar char="u"/>
            </a:pPr>
            <a:r>
              <a:rPr lang="zh-CN" altLang="en-US" sz="3200" dirty="0"/>
              <a:t>其他附加功能</a:t>
            </a:r>
            <a:endParaRPr lang="en-US" altLang="zh-CN" sz="3200" dirty="0"/>
          </a:p>
        </p:txBody>
      </p:sp>
      <p:sp>
        <p:nvSpPr>
          <p:cNvPr id="9219" name="Rectangle 4"/>
          <p:cNvSpPr txBox="1">
            <a:spLocks noChangeArrowheads="1"/>
          </p:cNvSpPr>
          <p:nvPr/>
        </p:nvSpPr>
        <p:spPr bwMode="auto">
          <a:xfrm>
            <a:off x="622300" y="101600"/>
            <a:ext cx="8293100" cy="7747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4200"/>
              </a:lnSpc>
              <a:spcAft>
                <a:spcPts val="1200"/>
              </a:spcAft>
              <a:buClr>
                <a:schemeClr val="accent1"/>
              </a:buClr>
              <a:buFont typeface="Futura Md BT" pitchFamily="34" charset="0"/>
              <a:buNone/>
            </a:pPr>
            <a:r>
              <a:rPr lang="zh-CN" altLang="en-US" sz="4400" dirty="0">
                <a:latin typeface="黑体" pitchFamily="49" charset="-122"/>
              </a:rPr>
              <a:t>防火墙的功能</a:t>
            </a:r>
            <a:endParaRPr lang="zh-CN" sz="4400" dirty="0">
              <a:latin typeface="黑体" pitchFamily="49" charset="-122"/>
            </a:endParaRPr>
          </a:p>
        </p:txBody>
      </p:sp>
    </p:spTree>
  </p:cSld>
  <p:clrMapOvr>
    <a:masterClrMapping/>
  </p:clrMapOvr>
  <p:transition>
    <p:wipe dir="r"/>
  </p:transition>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243" name="Text Box 4"/>
          <p:cNvSpPr txBox="1">
            <a:spLocks noChangeArrowheads="1"/>
          </p:cNvSpPr>
          <p:nvPr/>
        </p:nvSpPr>
        <p:spPr bwMode="auto">
          <a:xfrm>
            <a:off x="769938" y="254000"/>
            <a:ext cx="7210425" cy="549275"/>
          </a:xfrm>
          <a:prstGeom prst="rect">
            <a:avLst/>
          </a:prstGeom>
          <a:noFill/>
          <a:ln>
            <a:noFill/>
          </a:ln>
          <a:effectLst/>
          <a:extLst>
            <a:ext uri="{909E8E84-426E-40DD-AFC4-6F175D3DCCD1}">
              <a14:hiddenFill xmlns:a14="http://schemas.microsoft.com/office/drawing/2010/main">
                <a:solidFill>
                  <a:srgbClr val="64BE1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nSpc>
                <a:spcPts val="3600"/>
              </a:lnSpc>
              <a:spcAft>
                <a:spcPts val="1200"/>
              </a:spcAft>
            </a:pPr>
            <a:r>
              <a:rPr lang="zh-CN" altLang="en-US" sz="4000" dirty="0"/>
              <a:t>防火墙的技术原理</a:t>
            </a:r>
          </a:p>
        </p:txBody>
      </p:sp>
      <p:sp>
        <p:nvSpPr>
          <p:cNvPr id="10244" name="Text Box 4"/>
          <p:cNvSpPr txBox="1">
            <a:spLocks noChangeArrowheads="1"/>
          </p:cNvSpPr>
          <p:nvPr/>
        </p:nvSpPr>
        <p:spPr bwMode="auto">
          <a:xfrm>
            <a:off x="254000" y="952500"/>
            <a:ext cx="8601075" cy="2087367"/>
          </a:xfrm>
          <a:prstGeom prst="rect">
            <a:avLst/>
          </a:prstGeom>
          <a:noFill/>
          <a:ln>
            <a:noFill/>
          </a:ln>
          <a:effectLst/>
          <a:extLst>
            <a:ext uri="{909E8E84-426E-40DD-AFC4-6F175D3DCCD1}">
              <a14:hiddenFill xmlns:a14="http://schemas.microsoft.com/office/drawing/2010/main">
                <a:solidFill>
                  <a:srgbClr val="64BE1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marL="685800" indent="-342900"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nSpc>
                <a:spcPct val="110000"/>
              </a:lnSpc>
              <a:buClr>
                <a:schemeClr val="accent1"/>
              </a:buClr>
              <a:buFont typeface="Wingdings" pitchFamily="2" charset="2"/>
              <a:buChar char="u"/>
            </a:pPr>
            <a:r>
              <a:rPr lang="zh-CN" altLang="en-US" sz="2400" b="1" dirty="0"/>
              <a:t>包过滤技术</a:t>
            </a:r>
            <a:r>
              <a:rPr lang="zh-CN" altLang="en-US" sz="2400" dirty="0"/>
              <a:t>：是指防火墙在</a:t>
            </a:r>
            <a:r>
              <a:rPr lang="zh-CN" altLang="en-US" sz="2400" b="1" dirty="0"/>
              <a:t>网络层</a:t>
            </a:r>
            <a:r>
              <a:rPr lang="zh-CN" altLang="en-US" sz="2400" dirty="0"/>
              <a:t>中通过检查网络数据流中数据包的报头，将报头信息与事先设定的过滤规则相比较，据此决定是否允许该数据包通过，其关键是</a:t>
            </a:r>
            <a:r>
              <a:rPr lang="zh-CN" altLang="en-US" sz="2400" b="1" dirty="0"/>
              <a:t>过滤规则</a:t>
            </a:r>
            <a:r>
              <a:rPr lang="zh-CN" altLang="en-US" sz="2400" dirty="0"/>
              <a:t>的设计。</a:t>
            </a:r>
            <a:endParaRPr lang="en-US" altLang="zh-CN" sz="2400" dirty="0"/>
          </a:p>
          <a:p>
            <a:pPr>
              <a:buClr>
                <a:schemeClr val="accent1"/>
              </a:buClr>
              <a:buFont typeface="Wingdings" pitchFamily="2" charset="2"/>
              <a:buChar char="u"/>
            </a:pPr>
            <a:endParaRPr lang="zh-CN" altLang="en-US" sz="2400" dirty="0"/>
          </a:p>
        </p:txBody>
      </p:sp>
      <p:pic>
        <p:nvPicPr>
          <p:cNvPr id="1024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36875" y="3038475"/>
            <a:ext cx="4810125" cy="2641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246" name="Text Box 14"/>
          <p:cNvSpPr txBox="1">
            <a:spLocks noChangeArrowheads="1"/>
          </p:cNvSpPr>
          <p:nvPr/>
        </p:nvSpPr>
        <p:spPr bwMode="auto">
          <a:xfrm>
            <a:off x="769938" y="3352800"/>
            <a:ext cx="2206625" cy="893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gn="just"/>
            <a:r>
              <a:rPr lang="zh-CN" altLang="en-US" sz="1800" b="1"/>
              <a:t>      图</a:t>
            </a:r>
            <a:r>
              <a:rPr lang="en-US" altLang="zh-CN" sz="1800" b="1">
                <a:latin typeface="Times New Roman" pitchFamily="18" charset="0"/>
              </a:rPr>
              <a:t>7-19  </a:t>
            </a:r>
          </a:p>
          <a:p>
            <a:pPr algn="just"/>
            <a:r>
              <a:rPr lang="zh-CN" altLang="en-US" sz="1800" b="1"/>
              <a:t>包过滤技术示 意图</a:t>
            </a:r>
            <a:endParaRPr lang="zh-CN" sz="4000" b="1"/>
          </a:p>
        </p:txBody>
      </p:sp>
    </p:spTree>
  </p:cSld>
  <p:clrMapOvr>
    <a:masterClrMapping/>
  </p:clrMapOvr>
  <p:transition>
    <p:wipe dir="r"/>
  </p:transition>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099" name="Rectangle 4"/>
          <p:cNvSpPr>
            <a:spLocks noGrp="1" noChangeArrowheads="1"/>
          </p:cNvSpPr>
          <p:nvPr>
            <p:ph type="title" idx="4294967295"/>
          </p:nvPr>
        </p:nvSpPr>
        <p:spPr>
          <a:xfrm>
            <a:off x="684213" y="0"/>
            <a:ext cx="8255000" cy="760412"/>
          </a:xfrm>
        </p:spPr>
        <p:txBody>
          <a:bodyPr/>
          <a:lstStyle/>
          <a:p>
            <a:r>
              <a:rPr lang="zh-CN" altLang="en-US" sz="4400" dirty="0"/>
              <a:t>主要内容</a:t>
            </a:r>
            <a:endParaRPr lang="zh-CN" altLang="en-GB" dirty="0"/>
          </a:p>
        </p:txBody>
      </p:sp>
      <p:sp>
        <p:nvSpPr>
          <p:cNvPr id="4100" name="Rectangle 5"/>
          <p:cNvSpPr txBox="1">
            <a:spLocks noChangeArrowheads="1"/>
          </p:cNvSpPr>
          <p:nvPr/>
        </p:nvSpPr>
        <p:spPr bwMode="auto">
          <a:xfrm>
            <a:off x="431800" y="1150938"/>
            <a:ext cx="7696200" cy="4525962"/>
          </a:xfrm>
          <a:prstGeom prst="rect">
            <a:avLst/>
          </a:prstGeom>
          <a:noFill/>
          <a:ln>
            <a:noFill/>
          </a:ln>
          <a:effectLst/>
          <a:extLst>
            <a:ext uri="{909E8E84-426E-40DD-AFC4-6F175D3DCCD1}">
              <a14:hiddenFill xmlns:a14="http://schemas.microsoft.com/office/drawing/2010/main">
                <a:solidFill>
                  <a:srgbClr val="FFC828"/>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2200"/>
              </a:lnSpc>
              <a:spcAft>
                <a:spcPts val="1800"/>
              </a:spcAft>
              <a:buClr>
                <a:schemeClr val="bg1"/>
              </a:buClr>
              <a:buFont typeface="Futura Md BT" pitchFamily="34" charset="0"/>
              <a:buNone/>
            </a:pPr>
            <a:endParaRPr lang="en-US" altLang="zh-CN" sz="2800" dirty="0">
              <a:latin typeface="Times New Roman" pitchFamily="18" charset="0"/>
            </a:endParaRPr>
          </a:p>
          <a:p>
            <a:pPr>
              <a:lnSpc>
                <a:spcPts val="2600"/>
              </a:lnSpc>
              <a:spcAft>
                <a:spcPts val="1800"/>
              </a:spcAft>
              <a:buClr>
                <a:schemeClr val="bg1"/>
              </a:buClr>
              <a:buFont typeface="Futura Md BT" pitchFamily="34" charset="0"/>
              <a:buNone/>
            </a:pPr>
            <a:r>
              <a:rPr lang="en-US" altLang="zh-CN" sz="3200" dirty="0">
                <a:latin typeface="Times New Roman" pitchFamily="18" charset="0"/>
              </a:rPr>
              <a:t>  1. VPN</a:t>
            </a:r>
          </a:p>
          <a:p>
            <a:pPr>
              <a:lnSpc>
                <a:spcPts val="2600"/>
              </a:lnSpc>
              <a:spcAft>
                <a:spcPts val="1800"/>
              </a:spcAft>
              <a:buClr>
                <a:schemeClr val="bg1"/>
              </a:buClr>
              <a:buFont typeface="Futura Md BT" pitchFamily="34" charset="0"/>
              <a:buNone/>
            </a:pPr>
            <a:r>
              <a:rPr lang="en-US" altLang="zh-CN" sz="3200" dirty="0">
                <a:latin typeface="Times New Roman" pitchFamily="18" charset="0"/>
              </a:rPr>
              <a:t>  2. </a:t>
            </a:r>
            <a:r>
              <a:rPr lang="zh-CN" altLang="en-US" sz="3200" dirty="0">
                <a:latin typeface="Times New Roman" pitchFamily="18" charset="0"/>
              </a:rPr>
              <a:t>防火墙</a:t>
            </a:r>
            <a:endParaRPr lang="en-US" altLang="zh-CN" sz="3200" dirty="0">
              <a:latin typeface="Times New Roman" pitchFamily="18" charset="0"/>
            </a:endParaRPr>
          </a:p>
          <a:p>
            <a:pPr>
              <a:lnSpc>
                <a:spcPts val="2600"/>
              </a:lnSpc>
              <a:spcAft>
                <a:spcPts val="1800"/>
              </a:spcAft>
              <a:buClr>
                <a:schemeClr val="bg1"/>
              </a:buClr>
              <a:buFont typeface="Futura Md BT" pitchFamily="34" charset="0"/>
              <a:buNone/>
            </a:pPr>
            <a:r>
              <a:rPr lang="en-US" altLang="zh-CN" sz="3200" dirty="0">
                <a:latin typeface="Times New Roman" pitchFamily="18" charset="0"/>
              </a:rPr>
              <a:t>    </a:t>
            </a:r>
            <a:endParaRPr lang="en-US" altLang="zh-CN" sz="3200" dirty="0">
              <a:latin typeface="黑体" pitchFamily="49" charset="-122"/>
            </a:endParaRPr>
          </a:p>
        </p:txBody>
      </p:sp>
    </p:spTree>
  </p:cSld>
  <p:clrMapOvr>
    <a:masterClrMapping/>
  </p:clrMapOvr>
  <p:transition>
    <p:wipe dir="u"/>
  </p:transition>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266" name="Rectangle 4"/>
          <p:cNvSpPr txBox="1">
            <a:spLocks noChangeArrowheads="1"/>
          </p:cNvSpPr>
          <p:nvPr/>
        </p:nvSpPr>
        <p:spPr bwMode="auto">
          <a:xfrm>
            <a:off x="685800" y="87313"/>
            <a:ext cx="8293100" cy="7747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4200"/>
              </a:lnSpc>
              <a:spcAft>
                <a:spcPts val="1200"/>
              </a:spcAft>
              <a:buClr>
                <a:schemeClr val="accent1"/>
              </a:buClr>
              <a:buFont typeface="Futura Md BT" pitchFamily="34" charset="0"/>
              <a:buNone/>
            </a:pPr>
            <a:r>
              <a:rPr lang="zh-CN" altLang="en-US" sz="4000" dirty="0">
                <a:latin typeface="黑体" pitchFamily="49" charset="-122"/>
              </a:rPr>
              <a:t>状态检测技术</a:t>
            </a:r>
            <a:endParaRPr lang="zh-CN" sz="4000" dirty="0">
              <a:latin typeface="黑体" pitchFamily="49" charset="-122"/>
            </a:endParaRPr>
          </a:p>
        </p:txBody>
      </p:sp>
      <p:sp>
        <p:nvSpPr>
          <p:cNvPr id="11267" name="Text Box 14"/>
          <p:cNvSpPr txBox="1">
            <a:spLocks noChangeArrowheads="1"/>
          </p:cNvSpPr>
          <p:nvPr/>
        </p:nvSpPr>
        <p:spPr bwMode="auto">
          <a:xfrm>
            <a:off x="2928938" y="5965031"/>
            <a:ext cx="3603625" cy="423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gn="just"/>
            <a:r>
              <a:rPr lang="zh-CN" altLang="en-US" sz="1800" dirty="0"/>
              <a:t>图</a:t>
            </a:r>
            <a:r>
              <a:rPr lang="en-US" altLang="zh-CN" sz="1800" dirty="0">
                <a:latin typeface="Times New Roman" pitchFamily="18" charset="0"/>
              </a:rPr>
              <a:t>7-20  </a:t>
            </a:r>
            <a:r>
              <a:rPr lang="zh-CN" altLang="en-US" sz="1800" dirty="0"/>
              <a:t>状态检测技术示意图</a:t>
            </a:r>
            <a:endParaRPr lang="zh-CN" sz="4000" dirty="0"/>
          </a:p>
        </p:txBody>
      </p:sp>
      <p:pic>
        <p:nvPicPr>
          <p:cNvPr id="1126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2763" y="3067843"/>
            <a:ext cx="5259387" cy="2859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269" name="Rectangle 9"/>
          <p:cNvSpPr>
            <a:spLocks noChangeArrowheads="1"/>
          </p:cNvSpPr>
          <p:nvPr/>
        </p:nvSpPr>
        <p:spPr bwMode="auto">
          <a:xfrm>
            <a:off x="793750" y="874713"/>
            <a:ext cx="7823200" cy="2123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lnSpc>
                <a:spcPct val="110000"/>
              </a:lnSpc>
              <a:buClr>
                <a:schemeClr val="accent1"/>
              </a:buClr>
              <a:buFont typeface="Wingdings" pitchFamily="2" charset="2"/>
              <a:buChar char="u"/>
            </a:pPr>
            <a:r>
              <a:rPr lang="zh-CN" altLang="en-US" sz="2400" b="1" dirty="0"/>
              <a:t>  状态检测技术</a:t>
            </a:r>
            <a:r>
              <a:rPr lang="zh-CN" altLang="en-US" sz="2400" dirty="0"/>
              <a:t>：将数据包报头的相关信息与状态表（网络连接源目的地址、协议类型、协议信息等）进行对比，就可以知道该数据包是一个新的网络连接还是某个已有连接中的数据包。已有的且状态正确，允许通过，否则再进行包过滤技术检查。</a:t>
            </a:r>
            <a:endParaRPr lang="en-US" altLang="zh-CN" sz="2400" dirty="0"/>
          </a:p>
        </p:txBody>
      </p:sp>
    </p:spTree>
  </p:cSld>
  <p:clrMapOvr>
    <a:masterClrMapping/>
  </p:clrMapOvr>
  <p:transition>
    <p:wipe dir="r"/>
  </p:transition>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290" name="Rectangle 4"/>
          <p:cNvSpPr txBox="1">
            <a:spLocks noChangeArrowheads="1"/>
          </p:cNvSpPr>
          <p:nvPr/>
        </p:nvSpPr>
        <p:spPr bwMode="auto">
          <a:xfrm>
            <a:off x="577850" y="1435100"/>
            <a:ext cx="8210550" cy="45085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ct val="115000"/>
              </a:lnSpc>
              <a:buClr>
                <a:schemeClr val="accent1"/>
              </a:buClr>
              <a:buFont typeface="Wingdings" pitchFamily="2" charset="2"/>
              <a:buChar char="u"/>
            </a:pPr>
            <a:r>
              <a:rPr lang="zh-CN" altLang="en-US" sz="2400" b="1" dirty="0"/>
              <a:t> </a:t>
            </a:r>
            <a:r>
              <a:rPr lang="zh-CN" altLang="en-US" sz="2800" b="1" dirty="0"/>
              <a:t>代理服务</a:t>
            </a:r>
            <a:r>
              <a:rPr lang="zh-CN" altLang="en-US" sz="2400" dirty="0"/>
              <a:t>：是代表内部网络与外部网络进行通信的服务器，通信发起方首先与代理服务建立连接，然后代理服务再另外建立到目标主机的连接，通信双方通过代理进行间接连接、通信，不允许端到端的直接连接。达到</a:t>
            </a:r>
            <a:r>
              <a:rPr lang="zh-CN" altLang="en-US" sz="2400" dirty="0">
                <a:solidFill>
                  <a:srgbClr val="FF0000"/>
                </a:solidFill>
              </a:rPr>
              <a:t>访问控制</a:t>
            </a:r>
            <a:r>
              <a:rPr lang="zh-CN" altLang="en-US" sz="2400" dirty="0"/>
              <a:t>目的。</a:t>
            </a:r>
          </a:p>
          <a:p>
            <a:pPr>
              <a:lnSpc>
                <a:spcPct val="115000"/>
              </a:lnSpc>
              <a:buClr>
                <a:schemeClr val="accent1"/>
              </a:buClr>
              <a:buFont typeface="Wingdings" pitchFamily="2" charset="2"/>
              <a:buNone/>
            </a:pPr>
            <a:endParaRPr lang="en-US" altLang="zh-CN" sz="2400" dirty="0"/>
          </a:p>
          <a:p>
            <a:pPr>
              <a:lnSpc>
                <a:spcPct val="115000"/>
              </a:lnSpc>
              <a:spcAft>
                <a:spcPts val="700"/>
              </a:spcAft>
              <a:buClr>
                <a:schemeClr val="accent1"/>
              </a:buClr>
              <a:buFont typeface="Wingdings" pitchFamily="2" charset="2"/>
              <a:buChar char="u"/>
            </a:pPr>
            <a:r>
              <a:rPr lang="zh-CN" altLang="en-US" sz="2800" b="1" dirty="0"/>
              <a:t>应用级代理</a:t>
            </a:r>
            <a:endParaRPr lang="en-US" altLang="zh-CN" sz="2800" dirty="0"/>
          </a:p>
          <a:p>
            <a:pPr>
              <a:lnSpc>
                <a:spcPct val="115000"/>
              </a:lnSpc>
              <a:spcAft>
                <a:spcPts val="700"/>
              </a:spcAft>
              <a:buClr>
                <a:schemeClr val="accent1"/>
              </a:buClr>
              <a:buFont typeface="Wingdings" pitchFamily="2" charset="2"/>
              <a:buNone/>
            </a:pPr>
            <a:r>
              <a:rPr lang="zh-CN" altLang="en-US" sz="2400" dirty="0"/>
              <a:t>          应用级代理也被称为应用级网关（</a:t>
            </a:r>
            <a:r>
              <a:rPr lang="en-US" altLang="zh-CN" sz="2400" dirty="0">
                <a:latin typeface="Times New Roman" pitchFamily="18" charset="0"/>
              </a:rPr>
              <a:t>Application Gateway</a:t>
            </a:r>
            <a:r>
              <a:rPr lang="zh-CN" altLang="en-US" sz="2400" dirty="0"/>
              <a:t>），工作在应用层，是一组特殊的应用服务程序。</a:t>
            </a:r>
            <a:endParaRPr lang="en-US" altLang="zh-CN" sz="2400" dirty="0"/>
          </a:p>
          <a:p>
            <a:pPr>
              <a:lnSpc>
                <a:spcPts val="3200"/>
              </a:lnSpc>
              <a:spcAft>
                <a:spcPts val="700"/>
              </a:spcAft>
              <a:buClr>
                <a:schemeClr val="accent1"/>
              </a:buClr>
              <a:buFont typeface="Wingdings" pitchFamily="2" charset="2"/>
              <a:buChar char="u"/>
            </a:pPr>
            <a:endParaRPr lang="en-US" altLang="zh-CN" sz="2400" dirty="0"/>
          </a:p>
        </p:txBody>
      </p:sp>
      <p:sp>
        <p:nvSpPr>
          <p:cNvPr id="12291" name="Rectangle 4"/>
          <p:cNvSpPr txBox="1">
            <a:spLocks noChangeArrowheads="1"/>
          </p:cNvSpPr>
          <p:nvPr/>
        </p:nvSpPr>
        <p:spPr bwMode="auto">
          <a:xfrm>
            <a:off x="711200" y="238125"/>
            <a:ext cx="8293100" cy="5461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4200"/>
              </a:lnSpc>
              <a:spcAft>
                <a:spcPts val="1200"/>
              </a:spcAft>
              <a:buClr>
                <a:schemeClr val="accent1"/>
              </a:buClr>
              <a:buFont typeface="Futura Md BT" pitchFamily="34" charset="0"/>
              <a:buNone/>
            </a:pPr>
            <a:r>
              <a:rPr lang="zh-CN" altLang="en-US" sz="4000" dirty="0">
                <a:latin typeface="黑体" pitchFamily="49" charset="-122"/>
              </a:rPr>
              <a:t>代理服务</a:t>
            </a:r>
            <a:endParaRPr lang="zh-CN" sz="4000" dirty="0">
              <a:latin typeface="黑体" pitchFamily="49" charset="-122"/>
            </a:endParaRPr>
          </a:p>
        </p:txBody>
      </p:sp>
    </p:spTree>
  </p:cSld>
  <p:clrMapOvr>
    <a:masterClrMapping/>
  </p:clrMapOvr>
  <p:transition>
    <p:wipe dir="r"/>
  </p:transition>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a:xfrm>
            <a:off x="687388" y="158750"/>
            <a:ext cx="8213725" cy="584200"/>
          </a:xfrm>
        </p:spPr>
        <p:txBody>
          <a:bodyPr/>
          <a:lstStyle/>
          <a:p>
            <a:r>
              <a:rPr lang="zh-CN" altLang="en-US" sz="4400" dirty="0">
                <a:solidFill>
                  <a:schemeClr val="tx1"/>
                </a:solidFill>
              </a:rPr>
              <a:t>电路级代理</a:t>
            </a:r>
          </a:p>
        </p:txBody>
      </p:sp>
      <p:sp>
        <p:nvSpPr>
          <p:cNvPr id="13315" name="Rectangle 3"/>
          <p:cNvSpPr>
            <a:spLocks noGrp="1" noChangeArrowheads="1"/>
          </p:cNvSpPr>
          <p:nvPr>
            <p:ph type="body" idx="1"/>
          </p:nvPr>
        </p:nvSpPr>
        <p:spPr/>
        <p:txBody>
          <a:bodyPr/>
          <a:lstStyle/>
          <a:p>
            <a:endParaRPr lang="en-US" altLang="zh-CN" sz="2800" dirty="0">
              <a:solidFill>
                <a:schemeClr val="tx1"/>
              </a:solidFill>
            </a:endParaRPr>
          </a:p>
          <a:p>
            <a:pPr>
              <a:lnSpc>
                <a:spcPts val="3200"/>
              </a:lnSpc>
              <a:spcAft>
                <a:spcPct val="0"/>
              </a:spcAft>
            </a:pPr>
            <a:r>
              <a:rPr lang="zh-CN" altLang="en-US" dirty="0">
                <a:solidFill>
                  <a:schemeClr val="tx1"/>
                </a:solidFill>
              </a:rPr>
              <a:t>     </a:t>
            </a:r>
            <a:r>
              <a:rPr lang="zh-CN" altLang="en-US" sz="2400" dirty="0">
                <a:solidFill>
                  <a:schemeClr val="tx1"/>
                </a:solidFill>
              </a:rPr>
              <a:t>电路级代理也被称为电路级网关，是一个通用代理服务器，工作在传输层（</a:t>
            </a:r>
            <a:r>
              <a:rPr lang="en-US" altLang="zh-CN" sz="2400" dirty="0">
                <a:solidFill>
                  <a:schemeClr val="tx1"/>
                </a:solidFill>
                <a:latin typeface="Times New Roman" pitchFamily="18" charset="0"/>
              </a:rPr>
              <a:t>TCP</a:t>
            </a:r>
            <a:r>
              <a:rPr lang="zh-CN" altLang="en-US" sz="2400" dirty="0">
                <a:solidFill>
                  <a:schemeClr val="tx1"/>
                </a:solidFill>
              </a:rPr>
              <a:t>层），可以认为是包过滤技术的延伸，但它不象包过滤技术那样只是基于</a:t>
            </a:r>
            <a:r>
              <a:rPr lang="en-US" altLang="zh-CN" sz="2400" dirty="0">
                <a:solidFill>
                  <a:schemeClr val="tx1"/>
                </a:solidFill>
                <a:latin typeface="Times New Roman" pitchFamily="18" charset="0"/>
              </a:rPr>
              <a:t>IP</a:t>
            </a:r>
            <a:r>
              <a:rPr lang="zh-CN" altLang="en-US" sz="2400" dirty="0">
                <a:solidFill>
                  <a:schemeClr val="tx1"/>
                </a:solidFill>
              </a:rPr>
              <a:t>地址、端口号等报头信息进行过滤，还能进行用户身份鉴别。而且对于已经建立连接的网络数据包，电路级代理不再对其进行过滤。</a:t>
            </a:r>
            <a:endParaRPr lang="en-US" altLang="zh-CN" sz="2400" dirty="0">
              <a:solidFill>
                <a:schemeClr val="tx1"/>
              </a:solidFill>
            </a:endParaRPr>
          </a:p>
          <a:p>
            <a:pPr>
              <a:lnSpc>
                <a:spcPts val="3200"/>
              </a:lnSpc>
              <a:spcAft>
                <a:spcPct val="0"/>
              </a:spcAft>
            </a:pPr>
            <a:r>
              <a:rPr lang="en-US" altLang="zh-CN" sz="2400" dirty="0">
                <a:solidFill>
                  <a:schemeClr val="tx1"/>
                </a:solidFill>
              </a:rPr>
              <a:t>    </a:t>
            </a:r>
            <a:r>
              <a:rPr lang="zh-CN" altLang="en-US" sz="2400" dirty="0">
                <a:solidFill>
                  <a:schemeClr val="tx1"/>
                </a:solidFill>
              </a:rPr>
              <a:t>与应用及代理比较，不用为不同应用开发不同的代理模块，通用性好。</a:t>
            </a:r>
          </a:p>
        </p:txBody>
      </p:sp>
    </p:spTree>
  </p:cSld>
  <p:clrMapOvr>
    <a:masterClrMapping/>
  </p:clrMapOvr>
  <p:transition>
    <p:wipe dir="r"/>
  </p:transition>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Rectangle 4"/>
          <p:cNvSpPr txBox="1">
            <a:spLocks noChangeArrowheads="1"/>
          </p:cNvSpPr>
          <p:nvPr/>
        </p:nvSpPr>
        <p:spPr bwMode="auto">
          <a:xfrm>
            <a:off x="-88900" y="1231900"/>
            <a:ext cx="8197850" cy="18034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lvl="2">
              <a:lnSpc>
                <a:spcPts val="3200"/>
              </a:lnSpc>
              <a:spcAft>
                <a:spcPts val="800"/>
              </a:spcAft>
              <a:buClr>
                <a:schemeClr val="accent1"/>
              </a:buClr>
              <a:buFont typeface="Wingdings" pitchFamily="2" charset="2"/>
              <a:buChar char="u"/>
            </a:pPr>
            <a:r>
              <a:rPr lang="zh-CN" altLang="en-US" sz="2800" dirty="0"/>
              <a:t>  防火墙的基本控制策略有两类：</a:t>
            </a:r>
          </a:p>
          <a:p>
            <a:pPr>
              <a:lnSpc>
                <a:spcPts val="3200"/>
              </a:lnSpc>
              <a:buClr>
                <a:schemeClr val="accent1"/>
              </a:buClr>
              <a:buFont typeface="Wingdings" pitchFamily="2" charset="2"/>
              <a:buNone/>
            </a:pPr>
            <a:r>
              <a:rPr lang="zh-CN" altLang="en-US" sz="2400" dirty="0"/>
              <a:t>                没有被明确允许的，就是禁止的。</a:t>
            </a:r>
          </a:p>
          <a:p>
            <a:pPr>
              <a:lnSpc>
                <a:spcPts val="3200"/>
              </a:lnSpc>
              <a:buClr>
                <a:schemeClr val="accent1"/>
              </a:buClr>
              <a:buFont typeface="Wingdings" pitchFamily="2" charset="2"/>
              <a:buNone/>
            </a:pPr>
            <a:r>
              <a:rPr lang="zh-CN" altLang="en-US" sz="2400" dirty="0"/>
              <a:t>                没有被明确禁止的，就是允许的。</a:t>
            </a:r>
          </a:p>
        </p:txBody>
      </p:sp>
      <p:sp>
        <p:nvSpPr>
          <p:cNvPr id="14339" name="Rectangle 4"/>
          <p:cNvSpPr txBox="1">
            <a:spLocks noChangeArrowheads="1"/>
          </p:cNvSpPr>
          <p:nvPr/>
        </p:nvSpPr>
        <p:spPr bwMode="auto">
          <a:xfrm>
            <a:off x="688975" y="152400"/>
            <a:ext cx="8293100" cy="7747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4200"/>
              </a:lnSpc>
              <a:spcAft>
                <a:spcPts val="1200"/>
              </a:spcAft>
              <a:buClr>
                <a:schemeClr val="accent1"/>
              </a:buClr>
              <a:buFont typeface="Futura Md BT" pitchFamily="34" charset="0"/>
              <a:buNone/>
            </a:pPr>
            <a:r>
              <a:rPr lang="zh-CN" altLang="en-US" sz="4000" dirty="0">
                <a:latin typeface="黑体" pitchFamily="49" charset="-122"/>
              </a:rPr>
              <a:t>安全策略与规则</a:t>
            </a:r>
            <a:endParaRPr lang="zh-CN" sz="4000" dirty="0">
              <a:latin typeface="黑体" pitchFamily="49" charset="-122"/>
            </a:endParaRPr>
          </a:p>
        </p:txBody>
      </p:sp>
      <p:sp>
        <p:nvSpPr>
          <p:cNvPr id="14340" name="Rectangle 4"/>
          <p:cNvSpPr txBox="1">
            <a:spLocks noChangeArrowheads="1"/>
          </p:cNvSpPr>
          <p:nvPr/>
        </p:nvSpPr>
        <p:spPr bwMode="auto">
          <a:xfrm>
            <a:off x="869950" y="3340100"/>
            <a:ext cx="7931150" cy="5969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3600"/>
              </a:lnSpc>
              <a:spcAft>
                <a:spcPts val="1200"/>
              </a:spcAft>
              <a:buClr>
                <a:schemeClr val="accent1"/>
              </a:buClr>
              <a:buFont typeface="Wingdings" pitchFamily="2" charset="2"/>
              <a:buChar char="u"/>
            </a:pPr>
            <a:r>
              <a:rPr lang="zh-CN" altLang="en-US" sz="2400" dirty="0"/>
              <a:t>   </a:t>
            </a:r>
            <a:r>
              <a:rPr lang="zh-CN" altLang="en-US" sz="2800" dirty="0"/>
              <a:t>制定一个网络安全策略。</a:t>
            </a:r>
          </a:p>
        </p:txBody>
      </p:sp>
    </p:spTree>
  </p:cSld>
  <p:clrMapOvr>
    <a:masterClrMapping/>
  </p:clrMapOvr>
  <p:transition>
    <p:wipe dir="r"/>
  </p:transition>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363" name="Text Box 4"/>
          <p:cNvSpPr txBox="1">
            <a:spLocks noChangeArrowheads="1"/>
          </p:cNvSpPr>
          <p:nvPr/>
        </p:nvSpPr>
        <p:spPr bwMode="auto">
          <a:xfrm>
            <a:off x="854075" y="276226"/>
            <a:ext cx="7566025" cy="549275"/>
          </a:xfrm>
          <a:prstGeom prst="rect">
            <a:avLst/>
          </a:prstGeom>
          <a:noFill/>
          <a:ln>
            <a:noFill/>
          </a:ln>
          <a:effectLst/>
          <a:extLst>
            <a:ext uri="{909E8E84-426E-40DD-AFC4-6F175D3DCCD1}">
              <a14:hiddenFill xmlns:a14="http://schemas.microsoft.com/office/drawing/2010/main">
                <a:solidFill>
                  <a:srgbClr val="64BE1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nSpc>
                <a:spcPts val="3600"/>
              </a:lnSpc>
              <a:spcAft>
                <a:spcPts val="1200"/>
              </a:spcAft>
            </a:pPr>
            <a:r>
              <a:rPr lang="zh-CN" altLang="en-US" sz="4400" dirty="0"/>
              <a:t>防火墙的应用</a:t>
            </a:r>
          </a:p>
        </p:txBody>
      </p:sp>
      <p:sp>
        <p:nvSpPr>
          <p:cNvPr id="15364" name="Text Box 4"/>
          <p:cNvSpPr txBox="1">
            <a:spLocks noChangeArrowheads="1"/>
          </p:cNvSpPr>
          <p:nvPr/>
        </p:nvSpPr>
        <p:spPr bwMode="auto">
          <a:xfrm>
            <a:off x="171450" y="1758950"/>
            <a:ext cx="8707438" cy="3527425"/>
          </a:xfrm>
          <a:prstGeom prst="rect">
            <a:avLst/>
          </a:prstGeom>
          <a:noFill/>
          <a:ln>
            <a:noFill/>
          </a:ln>
          <a:effectLst/>
          <a:extLst>
            <a:ext uri="{909E8E84-426E-40DD-AFC4-6F175D3DCCD1}">
              <a14:hiddenFill xmlns:a14="http://schemas.microsoft.com/office/drawing/2010/main">
                <a:solidFill>
                  <a:srgbClr val="64BE1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marL="685800" indent="-342900"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nSpc>
                <a:spcPct val="115000"/>
              </a:lnSpc>
              <a:buClr>
                <a:schemeClr val="accent1"/>
              </a:buClr>
              <a:buFont typeface="Wingdings" pitchFamily="2" charset="2"/>
              <a:buChar char="u"/>
            </a:pPr>
            <a:r>
              <a:rPr lang="zh-CN" altLang="en-US" sz="2800" b="1" dirty="0"/>
              <a:t>堡垒主机</a:t>
            </a:r>
            <a:r>
              <a:rPr lang="zh-CN" altLang="en-US" sz="2400" dirty="0"/>
              <a:t>，就是位于内部网络的最外层，象堡垒一样防护内部网络的设备。</a:t>
            </a:r>
            <a:endParaRPr lang="en-US" altLang="zh-CN" sz="2400" dirty="0"/>
          </a:p>
          <a:p>
            <a:pPr>
              <a:lnSpc>
                <a:spcPct val="115000"/>
              </a:lnSpc>
              <a:buClr>
                <a:schemeClr val="accent1"/>
              </a:buClr>
              <a:buFont typeface="Wingdings" pitchFamily="2" charset="2"/>
              <a:buChar char="u"/>
            </a:pPr>
            <a:r>
              <a:rPr lang="zh-CN" altLang="en-US" sz="2400" dirty="0"/>
              <a:t>堡垒主机是防火墙体系结构中暴露在</a:t>
            </a:r>
            <a:r>
              <a:rPr lang="en-US" altLang="zh-CN" sz="2400" dirty="0">
                <a:latin typeface="Times New Roman" pitchFamily="18" charset="0"/>
              </a:rPr>
              <a:t>Internet</a:t>
            </a:r>
            <a:r>
              <a:rPr lang="zh-CN" altLang="en-US" sz="2400" dirty="0"/>
              <a:t>上、最容易遭受攻击的设备，因此对其安全性要给予特别的关注。</a:t>
            </a:r>
            <a:endParaRPr lang="en-US" altLang="zh-CN" sz="2400" dirty="0"/>
          </a:p>
          <a:p>
            <a:pPr>
              <a:lnSpc>
                <a:spcPct val="115000"/>
              </a:lnSpc>
              <a:buClr>
                <a:schemeClr val="accent1"/>
              </a:buClr>
              <a:buFont typeface="Wingdings" pitchFamily="2" charset="2"/>
              <a:buChar char="u"/>
            </a:pPr>
            <a:r>
              <a:rPr lang="zh-CN" altLang="en-US" sz="2400" dirty="0"/>
              <a:t>在实际应用中，防火墙技术的应用都不是单一的，而是结合多种技术构筑防火墙的体系结构，实现一个实用、有效的防火墙系统。</a:t>
            </a:r>
            <a:endParaRPr lang="en-US" altLang="zh-CN" sz="2400" dirty="0"/>
          </a:p>
          <a:p>
            <a:pPr>
              <a:lnSpc>
                <a:spcPct val="115000"/>
              </a:lnSpc>
              <a:buClr>
                <a:schemeClr val="accent1"/>
              </a:buClr>
              <a:buFont typeface="Wingdings" pitchFamily="2" charset="2"/>
              <a:buNone/>
            </a:pPr>
            <a:endParaRPr lang="zh-CN" altLang="en-US" sz="2400" dirty="0"/>
          </a:p>
        </p:txBody>
      </p:sp>
    </p:spTree>
  </p:cSld>
  <p:clrMapOvr>
    <a:masterClrMapping/>
  </p:clrMapOvr>
  <p:transition>
    <p:wipe dir="r"/>
  </p:transition>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386" name="Rectangle 4"/>
          <p:cNvSpPr txBox="1">
            <a:spLocks noChangeArrowheads="1"/>
          </p:cNvSpPr>
          <p:nvPr/>
        </p:nvSpPr>
        <p:spPr bwMode="auto">
          <a:xfrm>
            <a:off x="673100" y="0"/>
            <a:ext cx="8293100" cy="7747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4200"/>
              </a:lnSpc>
              <a:spcAft>
                <a:spcPts val="1200"/>
              </a:spcAft>
              <a:buClr>
                <a:schemeClr val="accent1"/>
              </a:buClr>
              <a:buFont typeface="Futura Md BT" pitchFamily="34" charset="0"/>
              <a:buNone/>
            </a:pPr>
            <a:r>
              <a:rPr lang="zh-CN" altLang="en-US" sz="4000" dirty="0"/>
              <a:t>双重宿主主机结构</a:t>
            </a:r>
            <a:endParaRPr lang="zh-CN" sz="4000" dirty="0"/>
          </a:p>
        </p:txBody>
      </p:sp>
      <p:sp>
        <p:nvSpPr>
          <p:cNvPr id="16387" name="Text Box 14"/>
          <p:cNvSpPr txBox="1">
            <a:spLocks noChangeArrowheads="1"/>
          </p:cNvSpPr>
          <p:nvPr/>
        </p:nvSpPr>
        <p:spPr bwMode="auto">
          <a:xfrm>
            <a:off x="2586038" y="5495925"/>
            <a:ext cx="3603625" cy="423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gn="just"/>
            <a:r>
              <a:rPr lang="zh-CN" altLang="en-US" sz="2000" b="1" dirty="0"/>
              <a:t>图</a:t>
            </a:r>
            <a:r>
              <a:rPr lang="en-US" altLang="zh-CN" sz="2000" b="1" dirty="0">
                <a:latin typeface="Times New Roman" pitchFamily="18" charset="0"/>
              </a:rPr>
              <a:t>7-21     </a:t>
            </a:r>
            <a:r>
              <a:rPr lang="zh-CN" altLang="en-US" sz="2000" b="1" dirty="0"/>
              <a:t>双重宿主主机结构</a:t>
            </a:r>
            <a:endParaRPr lang="en-US" altLang="zh-CN" sz="2000" b="1" dirty="0"/>
          </a:p>
          <a:p>
            <a:pPr algn="just"/>
            <a:r>
              <a:rPr lang="zh-CN" altLang="en-US" sz="2000" b="1" dirty="0"/>
              <a:t>              不是直接的</a:t>
            </a:r>
            <a:r>
              <a:rPr lang="en-US" altLang="zh-CN" sz="2000" b="1" dirty="0"/>
              <a:t>IP</a:t>
            </a:r>
            <a:r>
              <a:rPr lang="zh-CN" altLang="en-US" sz="2000" b="1" dirty="0"/>
              <a:t>通信</a:t>
            </a:r>
            <a:endParaRPr lang="zh-CN" sz="2000" b="1" dirty="0"/>
          </a:p>
        </p:txBody>
      </p:sp>
      <p:pic>
        <p:nvPicPr>
          <p:cNvPr id="16388" name="Object 8"/>
          <p:cNvPicPr>
            <a:picLocks noChangeAspect="1" noChangeArrowheads="1"/>
          </p:cNvPicPr>
          <p:nvPr/>
        </p:nvPicPr>
        <p:blipFill>
          <a:blip r:embed="rId2">
            <a:extLst>
              <a:ext uri="{28A0092B-C50C-407E-A947-70E740481C1C}">
                <a14:useLocalDpi xmlns:a14="http://schemas.microsoft.com/office/drawing/2010/main" val="0"/>
              </a:ext>
            </a:extLst>
          </a:blip>
          <a:srcRect b="10843"/>
          <a:stretch>
            <a:fillRect/>
          </a:stretch>
        </p:blipFill>
        <p:spPr bwMode="auto">
          <a:xfrm>
            <a:off x="2093913" y="1381125"/>
            <a:ext cx="5195887" cy="3771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wipe dir="r"/>
  </p:transition>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410" name="Rectangle 4"/>
          <p:cNvSpPr txBox="1">
            <a:spLocks noChangeArrowheads="1"/>
          </p:cNvSpPr>
          <p:nvPr/>
        </p:nvSpPr>
        <p:spPr bwMode="auto">
          <a:xfrm>
            <a:off x="850900" y="266700"/>
            <a:ext cx="8293100" cy="7747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gn="just"/>
            <a:r>
              <a:rPr lang="zh-CN" altLang="en-US" sz="4000" dirty="0"/>
              <a:t>屏蔽路由结构</a:t>
            </a:r>
            <a:endParaRPr lang="zh-CN" sz="4000" dirty="0"/>
          </a:p>
          <a:p>
            <a:pPr>
              <a:lnSpc>
                <a:spcPts val="4200"/>
              </a:lnSpc>
              <a:spcAft>
                <a:spcPts val="1200"/>
              </a:spcAft>
              <a:buClr>
                <a:schemeClr val="accent1"/>
              </a:buClr>
              <a:buFont typeface="Futura Md BT" pitchFamily="34" charset="0"/>
              <a:buNone/>
            </a:pPr>
            <a:endParaRPr lang="zh-CN" sz="4000" dirty="0">
              <a:latin typeface="黑体" pitchFamily="49" charset="-122"/>
            </a:endParaRPr>
          </a:p>
        </p:txBody>
      </p:sp>
      <p:sp>
        <p:nvSpPr>
          <p:cNvPr id="17411" name="Text Box 14"/>
          <p:cNvSpPr txBox="1">
            <a:spLocks noChangeArrowheads="1"/>
          </p:cNvSpPr>
          <p:nvPr/>
        </p:nvSpPr>
        <p:spPr bwMode="auto">
          <a:xfrm>
            <a:off x="2900363" y="5057775"/>
            <a:ext cx="3603625" cy="423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gn="just"/>
            <a:r>
              <a:rPr lang="zh-CN" altLang="en-US" sz="1800" b="1"/>
              <a:t>图</a:t>
            </a:r>
            <a:r>
              <a:rPr lang="en-US" altLang="zh-CN" sz="1800" b="1">
                <a:latin typeface="Times New Roman" pitchFamily="18" charset="0"/>
              </a:rPr>
              <a:t>7-22</a:t>
            </a:r>
            <a:r>
              <a:rPr lang="en-US" altLang="zh-CN" sz="1800" b="1"/>
              <a:t>    </a:t>
            </a:r>
            <a:r>
              <a:rPr lang="zh-CN" altLang="en-US" sz="1800" b="1"/>
              <a:t>屏蔽路由结构</a:t>
            </a:r>
            <a:endParaRPr lang="zh-CN" sz="4000" b="1"/>
          </a:p>
        </p:txBody>
      </p:sp>
      <p:pic>
        <p:nvPicPr>
          <p:cNvPr id="1741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90763" y="1460500"/>
            <a:ext cx="4491037" cy="3025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ransition>
    <p:wipe dir="r"/>
  </p:transition>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8434" name="Rectangle 4"/>
          <p:cNvSpPr txBox="1">
            <a:spLocks noChangeArrowheads="1"/>
          </p:cNvSpPr>
          <p:nvPr/>
        </p:nvSpPr>
        <p:spPr bwMode="auto">
          <a:xfrm>
            <a:off x="620713" y="38100"/>
            <a:ext cx="8293100" cy="7747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4200"/>
              </a:lnSpc>
              <a:spcAft>
                <a:spcPts val="1200"/>
              </a:spcAft>
              <a:buClr>
                <a:schemeClr val="accent1"/>
              </a:buClr>
              <a:buFont typeface="Futura Md BT" pitchFamily="34" charset="0"/>
              <a:buNone/>
            </a:pPr>
            <a:r>
              <a:rPr lang="zh-CN" altLang="en-US" sz="4000" dirty="0"/>
              <a:t>屏蔽主机结构</a:t>
            </a:r>
            <a:endParaRPr lang="zh-CN" sz="4000" dirty="0"/>
          </a:p>
        </p:txBody>
      </p:sp>
      <p:sp>
        <p:nvSpPr>
          <p:cNvPr id="18435" name="Text Box 14"/>
          <p:cNvSpPr txBox="1">
            <a:spLocks noChangeArrowheads="1"/>
          </p:cNvSpPr>
          <p:nvPr/>
        </p:nvSpPr>
        <p:spPr bwMode="auto">
          <a:xfrm>
            <a:off x="2944813" y="5334000"/>
            <a:ext cx="3603625" cy="423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gn="just"/>
            <a:r>
              <a:rPr lang="zh-CN" altLang="en-US" sz="2000" b="1"/>
              <a:t>图</a:t>
            </a:r>
            <a:r>
              <a:rPr lang="en-US" altLang="zh-CN" sz="2000" b="1">
                <a:latin typeface="Times New Roman" pitchFamily="18" charset="0"/>
              </a:rPr>
              <a:t>7-23   </a:t>
            </a:r>
            <a:r>
              <a:rPr lang="en-US" altLang="zh-CN" sz="2000" b="1"/>
              <a:t> </a:t>
            </a:r>
            <a:r>
              <a:rPr lang="zh-CN" altLang="en-US" sz="2000" b="1"/>
              <a:t>屏蔽主机结构</a:t>
            </a:r>
            <a:endParaRPr lang="zh-CN" sz="2000" b="1"/>
          </a:p>
        </p:txBody>
      </p:sp>
      <p:pic>
        <p:nvPicPr>
          <p:cNvPr id="1843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16138" y="1320800"/>
            <a:ext cx="4881562" cy="3251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ransition>
    <p:wipe dir="r"/>
  </p:transition>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9458" name="Rectangle 4"/>
          <p:cNvSpPr txBox="1">
            <a:spLocks noChangeArrowheads="1"/>
          </p:cNvSpPr>
          <p:nvPr/>
        </p:nvSpPr>
        <p:spPr bwMode="auto">
          <a:xfrm>
            <a:off x="766763" y="38100"/>
            <a:ext cx="8293100" cy="7747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4200"/>
              </a:lnSpc>
              <a:spcAft>
                <a:spcPts val="1200"/>
              </a:spcAft>
              <a:buClr>
                <a:schemeClr val="accent1"/>
              </a:buClr>
              <a:buFont typeface="Futura Md BT" pitchFamily="34" charset="0"/>
              <a:buNone/>
            </a:pPr>
            <a:r>
              <a:rPr lang="zh-CN" altLang="en-US" sz="4000"/>
              <a:t>屏蔽子网结构</a:t>
            </a:r>
            <a:endParaRPr lang="zh-CN" sz="4000"/>
          </a:p>
        </p:txBody>
      </p:sp>
      <p:sp>
        <p:nvSpPr>
          <p:cNvPr id="19459" name="Text Box 14"/>
          <p:cNvSpPr txBox="1">
            <a:spLocks noChangeArrowheads="1"/>
          </p:cNvSpPr>
          <p:nvPr/>
        </p:nvSpPr>
        <p:spPr bwMode="auto">
          <a:xfrm>
            <a:off x="3170238" y="5508625"/>
            <a:ext cx="3603625" cy="423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gn="just"/>
            <a:r>
              <a:rPr lang="zh-CN" altLang="en-US" sz="2000" b="1"/>
              <a:t>图</a:t>
            </a:r>
            <a:r>
              <a:rPr lang="en-US" altLang="zh-CN" sz="2000" b="1">
                <a:latin typeface="Times New Roman" pitchFamily="18" charset="0"/>
              </a:rPr>
              <a:t>7-24    </a:t>
            </a:r>
            <a:r>
              <a:rPr lang="zh-CN" altLang="en-US" sz="2000" b="1"/>
              <a:t>屏蔽子网结构</a:t>
            </a:r>
            <a:endParaRPr lang="zh-CN" sz="2000" b="1"/>
          </a:p>
        </p:txBody>
      </p:sp>
      <p:pic>
        <p:nvPicPr>
          <p:cNvPr id="1946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9363" y="1406525"/>
            <a:ext cx="4678362" cy="3351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6045200" y="2654300"/>
            <a:ext cx="1005403" cy="338554"/>
          </a:xfrm>
          <a:prstGeom prst="rect">
            <a:avLst/>
          </a:prstGeom>
          <a:noFill/>
        </p:spPr>
        <p:txBody>
          <a:bodyPr wrap="none" rtlCol="0">
            <a:spAutoFit/>
          </a:bodyPr>
          <a:lstStyle/>
          <a:p>
            <a:r>
              <a:rPr lang="zh-CN" altLang="en-US" dirty="0"/>
              <a:t>周边网络</a:t>
            </a:r>
          </a:p>
        </p:txBody>
      </p:sp>
    </p:spTree>
  </p:cSld>
  <p:clrMapOvr>
    <a:masterClrMapping/>
  </p:clrMapOvr>
  <p:transition>
    <p:wipe dir="r"/>
  </p:transition>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482" name="Rectangle 4"/>
          <p:cNvSpPr txBox="1">
            <a:spLocks noChangeArrowheads="1"/>
          </p:cNvSpPr>
          <p:nvPr/>
        </p:nvSpPr>
        <p:spPr bwMode="auto">
          <a:xfrm>
            <a:off x="635000" y="0"/>
            <a:ext cx="8293100" cy="7747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4200"/>
              </a:lnSpc>
              <a:spcAft>
                <a:spcPts val="1200"/>
              </a:spcAft>
              <a:buClr>
                <a:schemeClr val="accent1"/>
              </a:buClr>
              <a:buFont typeface="Futura Md BT" pitchFamily="34" charset="0"/>
              <a:buNone/>
            </a:pPr>
            <a:r>
              <a:rPr lang="zh-CN" altLang="en-US" sz="4000" dirty="0">
                <a:latin typeface="黑体" pitchFamily="49" charset="-122"/>
              </a:rPr>
              <a:t>防火墙的局限性</a:t>
            </a:r>
            <a:endParaRPr lang="zh-CN" sz="4000" dirty="0">
              <a:latin typeface="黑体" pitchFamily="49" charset="-122"/>
            </a:endParaRPr>
          </a:p>
        </p:txBody>
      </p:sp>
      <p:sp>
        <p:nvSpPr>
          <p:cNvPr id="20483" name="Rectangle 4"/>
          <p:cNvSpPr txBox="1">
            <a:spLocks noChangeArrowheads="1"/>
          </p:cNvSpPr>
          <p:nvPr/>
        </p:nvSpPr>
        <p:spPr bwMode="auto">
          <a:xfrm>
            <a:off x="450850" y="1295400"/>
            <a:ext cx="8248650" cy="44831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3200"/>
              </a:lnSpc>
              <a:spcAft>
                <a:spcPts val="1200"/>
              </a:spcAft>
              <a:buClr>
                <a:schemeClr val="accent1"/>
              </a:buClr>
              <a:buFont typeface="Wingdings" pitchFamily="2" charset="2"/>
              <a:buChar char="u"/>
            </a:pPr>
            <a:r>
              <a:rPr lang="zh-CN" altLang="en-US" sz="2400" dirty="0"/>
              <a:t>    首先，防火墙只是一种边界安全保护系统，要保证边界的所有出口都有防火墙的保护，才能形成对网络边界内环境的防护。</a:t>
            </a:r>
            <a:endParaRPr lang="en-US" altLang="zh-CN" sz="2400" dirty="0"/>
          </a:p>
          <a:p>
            <a:pPr>
              <a:lnSpc>
                <a:spcPts val="3200"/>
              </a:lnSpc>
              <a:spcAft>
                <a:spcPts val="1200"/>
              </a:spcAft>
              <a:buClr>
                <a:schemeClr val="accent1"/>
              </a:buClr>
              <a:buFont typeface="Wingdings" pitchFamily="2" charset="2"/>
              <a:buChar char="u"/>
            </a:pPr>
            <a:r>
              <a:rPr lang="zh-CN" altLang="en-US" sz="2400" dirty="0"/>
              <a:t>    其次，防火墙只能保护边界内的环境，通信数据在穿越边界出去后，将失去防火墙的防护。而</a:t>
            </a:r>
            <a:r>
              <a:rPr lang="zh-CN" altLang="en-US" sz="2400" dirty="0">
                <a:solidFill>
                  <a:srgbClr val="FF0000"/>
                </a:solidFill>
              </a:rPr>
              <a:t>内部人员发起的攻击</a:t>
            </a:r>
            <a:r>
              <a:rPr lang="zh-CN" altLang="en-US" sz="2400" dirty="0"/>
              <a:t>，因没有经过防火墙，所以防火墙也无法提供防护。</a:t>
            </a:r>
            <a:endParaRPr lang="en-US" altLang="zh-CN" sz="2400" dirty="0"/>
          </a:p>
          <a:p>
            <a:pPr>
              <a:lnSpc>
                <a:spcPts val="3200"/>
              </a:lnSpc>
              <a:spcAft>
                <a:spcPts val="1200"/>
              </a:spcAft>
              <a:buClr>
                <a:schemeClr val="accent1"/>
              </a:buClr>
              <a:buFont typeface="Wingdings" pitchFamily="2" charset="2"/>
              <a:buChar char="u"/>
            </a:pPr>
            <a:r>
              <a:rPr lang="zh-CN" altLang="en-US" sz="2400" dirty="0"/>
              <a:t>     最后防火墙的配置是基于已知攻击知识制定的，因此</a:t>
            </a:r>
            <a:r>
              <a:rPr lang="zh-CN" altLang="en-US" sz="2400" dirty="0">
                <a:solidFill>
                  <a:srgbClr val="FF0000"/>
                </a:solidFill>
              </a:rPr>
              <a:t>无法对一种新的攻击进行防护</a:t>
            </a:r>
            <a:r>
              <a:rPr lang="zh-CN" altLang="en-US" sz="2400" dirty="0"/>
              <a:t>，需要经常更新配置。</a:t>
            </a:r>
          </a:p>
          <a:p>
            <a:pPr>
              <a:lnSpc>
                <a:spcPts val="3200"/>
              </a:lnSpc>
              <a:spcAft>
                <a:spcPts val="1200"/>
              </a:spcAft>
              <a:buClr>
                <a:schemeClr val="accent1"/>
              </a:buClr>
              <a:buFont typeface="Wingdings" pitchFamily="2" charset="2"/>
              <a:buChar char="u"/>
            </a:pPr>
            <a:r>
              <a:rPr lang="zh-CN" altLang="en-US" sz="2400" dirty="0"/>
              <a:t>     防火墙对通信内容的控制很弱，因此其对病毒、蠕虫、木马等恶意代码的防护能力很弱。</a:t>
            </a:r>
          </a:p>
        </p:txBody>
      </p:sp>
    </p:spTree>
  </p:cSld>
  <p:clrMapOvr>
    <a:masterClrMapping/>
  </p:clrMapOvr>
  <p:transition>
    <p:wipe dir="r"/>
  </p:transition>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7651" name="Text Box 5"/>
          <p:cNvSpPr txBox="1">
            <a:spLocks noChangeArrowheads="1"/>
          </p:cNvSpPr>
          <p:nvPr/>
        </p:nvSpPr>
        <p:spPr bwMode="auto">
          <a:xfrm>
            <a:off x="392113" y="-47626"/>
            <a:ext cx="1374775" cy="9239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gn="ctr">
              <a:lnSpc>
                <a:spcPct val="90000"/>
              </a:lnSpc>
              <a:spcBef>
                <a:spcPct val="50000"/>
              </a:spcBef>
            </a:pPr>
            <a:r>
              <a:rPr lang="en-GB" altLang="zh-CN" sz="6000" b="1" dirty="0">
                <a:ea typeface="宋体" pitchFamily="2" charset="-122"/>
              </a:rPr>
              <a:t>1</a:t>
            </a:r>
          </a:p>
        </p:txBody>
      </p:sp>
      <p:sp>
        <p:nvSpPr>
          <p:cNvPr id="27652" name="Text Box 4"/>
          <p:cNvSpPr txBox="1">
            <a:spLocks noChangeArrowheads="1"/>
          </p:cNvSpPr>
          <p:nvPr/>
        </p:nvSpPr>
        <p:spPr bwMode="auto">
          <a:xfrm>
            <a:off x="1412875" y="236538"/>
            <a:ext cx="7210425" cy="549275"/>
          </a:xfrm>
          <a:prstGeom prst="rect">
            <a:avLst/>
          </a:prstGeom>
          <a:noFill/>
          <a:ln>
            <a:noFill/>
          </a:ln>
          <a:effectLst/>
          <a:extLst>
            <a:ext uri="{909E8E84-426E-40DD-AFC4-6F175D3DCCD1}">
              <a14:hiddenFill xmlns:a14="http://schemas.microsoft.com/office/drawing/2010/main">
                <a:solidFill>
                  <a:srgbClr val="64BE1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nSpc>
                <a:spcPts val="3600"/>
              </a:lnSpc>
              <a:spcAft>
                <a:spcPts val="1200"/>
              </a:spcAft>
            </a:pPr>
            <a:r>
              <a:rPr lang="en-US" altLang="zh-CN" sz="4800">
                <a:latin typeface="Times New Roman" pitchFamily="18" charset="0"/>
                <a:ea typeface="宋体" pitchFamily="2" charset="-122"/>
              </a:rPr>
              <a:t>VPN</a:t>
            </a:r>
            <a:endParaRPr lang="zh-CN" altLang="zh-CN" sz="4800">
              <a:latin typeface="Times New Roman" pitchFamily="18" charset="0"/>
              <a:ea typeface="宋体" pitchFamily="2" charset="-122"/>
            </a:endParaRPr>
          </a:p>
        </p:txBody>
      </p:sp>
      <p:sp>
        <p:nvSpPr>
          <p:cNvPr id="27653" name="Rectangle 4"/>
          <p:cNvSpPr txBox="1">
            <a:spLocks noChangeArrowheads="1"/>
          </p:cNvSpPr>
          <p:nvPr/>
        </p:nvSpPr>
        <p:spPr bwMode="auto">
          <a:xfrm>
            <a:off x="392113" y="876346"/>
            <a:ext cx="8597900" cy="4175125"/>
          </a:xfrm>
          <a:prstGeom prst="rect">
            <a:avLst/>
          </a:prstGeom>
          <a:noFill/>
          <a:ln>
            <a:noFill/>
          </a:ln>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marL="571500" indent="-5715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3600"/>
              </a:lnSpc>
              <a:spcAft>
                <a:spcPts val="1800"/>
              </a:spcAft>
              <a:buClr>
                <a:schemeClr val="accent1"/>
              </a:buClr>
              <a:buFont typeface="Wingdings" pitchFamily="2" charset="2"/>
              <a:buChar char="Ø"/>
            </a:pPr>
            <a:r>
              <a:rPr lang="en-US" altLang="zh-CN" sz="2800" dirty="0">
                <a:latin typeface="Times New Roman" pitchFamily="18" charset="0"/>
              </a:rPr>
              <a:t>VPN</a:t>
            </a:r>
            <a:r>
              <a:rPr lang="zh-CN" altLang="en-US" sz="2800" dirty="0"/>
              <a:t>概述</a:t>
            </a:r>
            <a:endParaRPr lang="en-US" altLang="zh-CN" sz="2800" dirty="0"/>
          </a:p>
          <a:p>
            <a:pPr>
              <a:lnSpc>
                <a:spcPts val="3600"/>
              </a:lnSpc>
              <a:spcAft>
                <a:spcPts val="1800"/>
              </a:spcAft>
              <a:buClr>
                <a:schemeClr val="accent1"/>
              </a:buClr>
              <a:buFont typeface="Wingdings" pitchFamily="2" charset="2"/>
              <a:buChar char="Ø"/>
            </a:pPr>
            <a:r>
              <a:rPr lang="en-US" altLang="zh-CN" sz="2800" dirty="0">
                <a:latin typeface="Times New Roman" pitchFamily="18" charset="0"/>
              </a:rPr>
              <a:t>VPN</a:t>
            </a:r>
            <a:r>
              <a:rPr lang="zh-CN" altLang="en-US" sz="2800" dirty="0"/>
              <a:t>技术原理</a:t>
            </a:r>
            <a:endParaRPr lang="en-US" altLang="zh-CN" sz="2800" dirty="0"/>
          </a:p>
          <a:p>
            <a:pPr>
              <a:lnSpc>
                <a:spcPts val="3600"/>
              </a:lnSpc>
              <a:spcAft>
                <a:spcPts val="1800"/>
              </a:spcAft>
              <a:buClr>
                <a:schemeClr val="accent1"/>
              </a:buClr>
              <a:buFont typeface="Wingdings" pitchFamily="2" charset="2"/>
              <a:buChar char="Ø"/>
            </a:pPr>
            <a:r>
              <a:rPr lang="en-US" altLang="zh-CN" sz="2800" dirty="0">
                <a:latin typeface="Times New Roman" pitchFamily="18" charset="0"/>
              </a:rPr>
              <a:t>VPN</a:t>
            </a:r>
            <a:r>
              <a:rPr lang="zh-CN" altLang="en-US" sz="2800" dirty="0"/>
              <a:t>的应用</a:t>
            </a:r>
            <a:endParaRPr lang="en-US" altLang="zh-CN" sz="2800" dirty="0"/>
          </a:p>
        </p:txBody>
      </p:sp>
    </p:spTree>
    <p:extLst>
      <p:ext uri="{BB962C8B-B14F-4D97-AF65-F5344CB8AC3E}">
        <p14:creationId xmlns:p14="http://schemas.microsoft.com/office/powerpoint/2010/main" val="4230343953"/>
      </p:ext>
    </p:extLst>
  </p:cSld>
  <p:clrMapOvr>
    <a:masterClrMapping/>
  </p:clrMapOvr>
  <p:transition>
    <p:wipe dir="r"/>
  </p:transition>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1507" name="Text Box 4"/>
          <p:cNvSpPr txBox="1">
            <a:spLocks noChangeArrowheads="1"/>
          </p:cNvSpPr>
          <p:nvPr/>
        </p:nvSpPr>
        <p:spPr bwMode="auto">
          <a:xfrm>
            <a:off x="790575" y="241299"/>
            <a:ext cx="7210425" cy="549275"/>
          </a:xfrm>
          <a:prstGeom prst="rect">
            <a:avLst/>
          </a:prstGeom>
          <a:noFill/>
          <a:ln>
            <a:noFill/>
          </a:ln>
          <a:effectLst/>
          <a:extLst>
            <a:ext uri="{909E8E84-426E-40DD-AFC4-6F175D3DCCD1}">
              <a14:hiddenFill xmlns:a14="http://schemas.microsoft.com/office/drawing/2010/main">
                <a:solidFill>
                  <a:srgbClr val="64BE1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nSpc>
                <a:spcPts val="3600"/>
              </a:lnSpc>
              <a:spcAft>
                <a:spcPts val="1200"/>
              </a:spcAft>
            </a:pPr>
            <a:r>
              <a:rPr lang="zh-CN" altLang="en-US" sz="4000" dirty="0"/>
              <a:t>防火墙的发展趋势</a:t>
            </a:r>
          </a:p>
        </p:txBody>
      </p:sp>
      <p:sp>
        <p:nvSpPr>
          <p:cNvPr id="21508" name="Text Box 4"/>
          <p:cNvSpPr txBox="1">
            <a:spLocks noChangeArrowheads="1"/>
          </p:cNvSpPr>
          <p:nvPr/>
        </p:nvSpPr>
        <p:spPr bwMode="auto">
          <a:xfrm>
            <a:off x="203200" y="1270000"/>
            <a:ext cx="8940800" cy="4579938"/>
          </a:xfrm>
          <a:prstGeom prst="rect">
            <a:avLst/>
          </a:prstGeom>
          <a:noFill/>
          <a:ln>
            <a:noFill/>
          </a:ln>
          <a:effectLst/>
          <a:extLst>
            <a:ext uri="{909E8E84-426E-40DD-AFC4-6F175D3DCCD1}">
              <a14:hiddenFill xmlns:a14="http://schemas.microsoft.com/office/drawing/2010/main">
                <a:solidFill>
                  <a:srgbClr val="64BE1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marL="685800" indent="-342900"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nSpc>
                <a:spcPct val="115000"/>
              </a:lnSpc>
              <a:buClr>
                <a:schemeClr val="accent1"/>
              </a:buClr>
              <a:buFont typeface="Wingdings" pitchFamily="2" charset="2"/>
              <a:buChar char="u"/>
            </a:pPr>
            <a:r>
              <a:rPr lang="zh-CN" altLang="en-US" sz="2800" dirty="0"/>
              <a:t>分布式防火墙</a:t>
            </a:r>
          </a:p>
          <a:p>
            <a:pPr>
              <a:lnSpc>
                <a:spcPct val="115000"/>
              </a:lnSpc>
              <a:buClr>
                <a:schemeClr val="accent1"/>
              </a:buClr>
              <a:buFont typeface="Wingdings" pitchFamily="2" charset="2"/>
              <a:buNone/>
            </a:pPr>
            <a:r>
              <a:rPr lang="zh-CN" altLang="en-US" sz="2400" dirty="0"/>
              <a:t>          </a:t>
            </a:r>
            <a:r>
              <a:rPr lang="zh-CN" altLang="zh-CN" sz="2000" dirty="0"/>
              <a:t>一种新的防火墙体系结构，在内外网络边界、内部网各子网之间、关键主机等不同节点分布式部署防火墙，通过管理中心进行统一监测、控制。</a:t>
            </a:r>
            <a:endParaRPr lang="en-US" altLang="zh-CN" sz="2000" dirty="0"/>
          </a:p>
          <a:p>
            <a:pPr>
              <a:lnSpc>
                <a:spcPct val="115000"/>
              </a:lnSpc>
              <a:buClr>
                <a:schemeClr val="accent1"/>
              </a:buClr>
              <a:buFont typeface="Wingdings" pitchFamily="2" charset="2"/>
              <a:buChar char="u"/>
            </a:pPr>
            <a:r>
              <a:rPr lang="zh-CN" altLang="en-US" sz="2800" dirty="0"/>
              <a:t>网络安全技术的集成与融合</a:t>
            </a:r>
          </a:p>
          <a:p>
            <a:pPr>
              <a:lnSpc>
                <a:spcPct val="115000"/>
              </a:lnSpc>
              <a:buClr>
                <a:schemeClr val="accent1"/>
              </a:buClr>
              <a:buFont typeface="Wingdings" pitchFamily="2" charset="2"/>
              <a:buNone/>
            </a:pPr>
            <a:r>
              <a:rPr lang="zh-CN" altLang="en-US" sz="2400" dirty="0"/>
              <a:t>          </a:t>
            </a:r>
            <a:r>
              <a:rPr lang="zh-CN" altLang="en-US" sz="2000" dirty="0"/>
              <a:t>防火墙技术正逐渐与入侵检测技术、防病毒技术、抗攻击技术（如抗</a:t>
            </a:r>
            <a:r>
              <a:rPr lang="en-US" altLang="zh-CN" sz="2000" dirty="0">
                <a:latin typeface="Times New Roman" pitchFamily="18" charset="0"/>
              </a:rPr>
              <a:t>DDOS</a:t>
            </a:r>
            <a:r>
              <a:rPr lang="zh-CN" altLang="en-US" sz="2000" dirty="0"/>
              <a:t>攻击等）、</a:t>
            </a:r>
            <a:r>
              <a:rPr lang="en-US" altLang="zh-CN" sz="2000" dirty="0">
                <a:latin typeface="Times New Roman" pitchFamily="18" charset="0"/>
              </a:rPr>
              <a:t>VPN</a:t>
            </a:r>
            <a:r>
              <a:rPr lang="zh-CN" altLang="en-US" sz="2000" dirty="0">
                <a:latin typeface="Times New Roman" pitchFamily="18" charset="0"/>
              </a:rPr>
              <a:t>、</a:t>
            </a:r>
            <a:r>
              <a:rPr lang="en-US" altLang="zh-CN" sz="2000" dirty="0">
                <a:latin typeface="Times New Roman" pitchFamily="18" charset="0"/>
              </a:rPr>
              <a:t>PKI</a:t>
            </a:r>
            <a:r>
              <a:rPr lang="zh-CN" altLang="en-US" sz="2000" dirty="0"/>
              <a:t>等集成、融合，成为一个更加全面、完善的网络安全防御体系，能更加有效地保护内部网络的安全。</a:t>
            </a:r>
            <a:endParaRPr lang="en-US" altLang="zh-CN" sz="2000" dirty="0"/>
          </a:p>
          <a:p>
            <a:pPr>
              <a:lnSpc>
                <a:spcPct val="115000"/>
              </a:lnSpc>
              <a:buClr>
                <a:schemeClr val="accent1"/>
              </a:buClr>
              <a:buFont typeface="Wingdings" pitchFamily="2" charset="2"/>
              <a:buChar char="u"/>
            </a:pPr>
            <a:r>
              <a:rPr lang="zh-CN" altLang="en-US" sz="2800" dirty="0"/>
              <a:t>高性能的硬件平台技术</a:t>
            </a:r>
          </a:p>
          <a:p>
            <a:pPr>
              <a:lnSpc>
                <a:spcPct val="115000"/>
              </a:lnSpc>
              <a:buClr>
                <a:schemeClr val="accent1"/>
              </a:buClr>
              <a:buFont typeface="Wingdings" pitchFamily="2" charset="2"/>
              <a:buNone/>
            </a:pPr>
            <a:r>
              <a:rPr lang="zh-CN" altLang="en-US" sz="2400" dirty="0"/>
              <a:t>          </a:t>
            </a:r>
            <a:r>
              <a:rPr lang="zh-CN" altLang="en-US" sz="2000" dirty="0"/>
              <a:t>防火墙的访问与控制的矛盾还体现在安全性与效率上，一般来说，安全性越高，效率就越低。</a:t>
            </a:r>
          </a:p>
        </p:txBody>
      </p:sp>
    </p:spTree>
  </p:cSld>
  <p:clrMapOvr>
    <a:masterClrMapping/>
  </p:clrMapOvr>
  <p:transition>
    <p:wipe dir="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EF3C31-8755-F71D-A407-E72DDC43E9B1}"/>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DFE40777-E704-80A7-99D4-A2EE0E3F11D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8132" y="232758"/>
            <a:ext cx="8500435" cy="6392484"/>
          </a:xfrm>
        </p:spPr>
      </p:pic>
    </p:spTree>
    <p:extLst>
      <p:ext uri="{BB962C8B-B14F-4D97-AF65-F5344CB8AC3E}">
        <p14:creationId xmlns:p14="http://schemas.microsoft.com/office/powerpoint/2010/main" val="1780934271"/>
      </p:ext>
    </p:extLst>
  </p:cSld>
  <p:clrMapOvr>
    <a:masterClrMapping/>
  </p:clrMapOvr>
  <p:transition>
    <p:wipe dir="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EF3C31-8755-F71D-A407-E72DDC43E9B1}"/>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9FB7A390-58DD-AE83-14A8-EA329617753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6705" y="177658"/>
            <a:ext cx="8850590" cy="6502683"/>
          </a:xfrm>
        </p:spPr>
      </p:pic>
    </p:spTree>
    <p:extLst>
      <p:ext uri="{BB962C8B-B14F-4D97-AF65-F5344CB8AC3E}">
        <p14:creationId xmlns:p14="http://schemas.microsoft.com/office/powerpoint/2010/main" val="4056306655"/>
      </p:ext>
    </p:extLst>
  </p:cSld>
  <p:clrMapOvr>
    <a:masterClrMapping/>
  </p:clrMapOvr>
  <p:transition>
    <p:wipe dir="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EF3C31-8755-F71D-A407-E72DDC43E9B1}"/>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77A4A431-175E-F47C-6E04-67499F638B5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5787" y="185901"/>
            <a:ext cx="8918140" cy="6539283"/>
          </a:xfrm>
        </p:spPr>
      </p:pic>
    </p:spTree>
    <p:extLst>
      <p:ext uri="{BB962C8B-B14F-4D97-AF65-F5344CB8AC3E}">
        <p14:creationId xmlns:p14="http://schemas.microsoft.com/office/powerpoint/2010/main" val="3208008419"/>
      </p:ext>
    </p:extLst>
  </p:cSld>
  <p:clrMapOvr>
    <a:masterClrMapping/>
  </p:clrMapOvr>
  <p:transition>
    <p:wipe dir="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EF3C31-8755-F71D-A407-E72DDC43E9B1}"/>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AD317711-5CCC-9E3B-0518-A1525F9F558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6009" y="115613"/>
            <a:ext cx="8811981" cy="6626773"/>
          </a:xfrm>
        </p:spPr>
      </p:pic>
    </p:spTree>
    <p:extLst>
      <p:ext uri="{BB962C8B-B14F-4D97-AF65-F5344CB8AC3E}">
        <p14:creationId xmlns:p14="http://schemas.microsoft.com/office/powerpoint/2010/main" val="3755277231"/>
      </p:ext>
    </p:extLst>
  </p:cSld>
  <p:clrMapOvr>
    <a:masterClrMapping/>
  </p:clrMapOvr>
  <p:transition>
    <p:wipe dir="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d9e147e9387c1010760e79362ede3553">
            <a:hlinkClick r:id="" action="ppaction://media"/>
            <a:extLst>
              <a:ext uri="{FF2B5EF4-FFF2-40B4-BE49-F238E27FC236}">
                <a16:creationId xmlns:a16="http://schemas.microsoft.com/office/drawing/2014/main" id="{A3B9B67E-EC88-689D-3463-12624FE64F0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9176" y="1072573"/>
            <a:ext cx="9045647" cy="5125028"/>
          </a:xfrm>
        </p:spPr>
      </p:pic>
    </p:spTree>
    <p:extLst>
      <p:ext uri="{BB962C8B-B14F-4D97-AF65-F5344CB8AC3E}">
        <p14:creationId xmlns:p14="http://schemas.microsoft.com/office/powerpoint/2010/main" val="2888665647"/>
      </p:ext>
    </p:extLst>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968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1748" name="Rectangle 4"/>
          <p:cNvSpPr>
            <a:spLocks noGrp="1" noChangeArrowheads="1"/>
          </p:cNvSpPr>
          <p:nvPr>
            <p:ph type="title" idx="4294967295"/>
          </p:nvPr>
        </p:nvSpPr>
        <p:spPr>
          <a:xfrm>
            <a:off x="788988" y="336550"/>
            <a:ext cx="8213725" cy="368300"/>
          </a:xfrm>
        </p:spPr>
        <p:txBody>
          <a:bodyPr/>
          <a:lstStyle/>
          <a:p>
            <a:r>
              <a:rPr lang="zh-CN" altLang="en-US" sz="4400" dirty="0"/>
              <a:t>思考题</a:t>
            </a:r>
            <a:endParaRPr lang="zh-CN" altLang="en-GB" sz="4400" dirty="0"/>
          </a:p>
        </p:txBody>
      </p:sp>
      <p:sp>
        <p:nvSpPr>
          <p:cNvPr id="31749" name="Rectangle 5"/>
          <p:cNvSpPr>
            <a:spLocks noGrp="1" noChangeArrowheads="1"/>
          </p:cNvSpPr>
          <p:nvPr>
            <p:ph type="body" idx="4294967295"/>
          </p:nvPr>
        </p:nvSpPr>
        <p:spPr>
          <a:xfrm>
            <a:off x="406400" y="1384300"/>
            <a:ext cx="8128000" cy="2833688"/>
          </a:xfrm>
          <a:extLst>
            <a:ext uri="{909E8E84-426E-40DD-AFC4-6F175D3DCCD1}">
              <a14:hiddenFill xmlns:a14="http://schemas.microsoft.com/office/drawing/2010/main">
                <a:solidFill>
                  <a:srgbClr val="00B9E1"/>
                </a:solidFill>
              </a14:hiddenFill>
            </a:ext>
          </a:extLst>
        </p:spPr>
        <p:txBody>
          <a:bodyPr anchor="ctr"/>
          <a:lstStyle/>
          <a:p>
            <a:pPr>
              <a:buFont typeface="Futura Md BT" pitchFamily="34" charset="0"/>
              <a:buNone/>
              <a:tabLst/>
            </a:pPr>
            <a:endParaRPr lang="zh-CN" altLang="en-US" sz="2000" dirty="0">
              <a:solidFill>
                <a:schemeClr val="tx1"/>
              </a:solidFill>
            </a:endParaRPr>
          </a:p>
          <a:p>
            <a:pPr>
              <a:lnSpc>
                <a:spcPts val="3200"/>
              </a:lnSpc>
              <a:spcAft>
                <a:spcPct val="0"/>
              </a:spcAft>
              <a:buFont typeface="Futura Md BT" pitchFamily="34" charset="0"/>
              <a:buNone/>
              <a:tabLst/>
            </a:pPr>
            <a:r>
              <a:rPr lang="en-US" altLang="zh-CN" sz="2400" dirty="0">
                <a:solidFill>
                  <a:schemeClr val="tx1"/>
                </a:solidFill>
                <a:latin typeface="Times New Roman" pitchFamily="18" charset="0"/>
              </a:rPr>
              <a:t>1</a:t>
            </a:r>
            <a:r>
              <a:rPr lang="en-US" altLang="zh-CN" sz="2400" dirty="0">
                <a:solidFill>
                  <a:schemeClr val="tx1"/>
                </a:solidFill>
              </a:rPr>
              <a:t>. </a:t>
            </a:r>
            <a:r>
              <a:rPr lang="zh-CN" altLang="en-US" sz="2400" dirty="0">
                <a:solidFill>
                  <a:schemeClr val="tx1"/>
                </a:solidFill>
              </a:rPr>
              <a:t>防火墙的技术有哪些？试描述各种技术的特点并给出适用的场景。</a:t>
            </a:r>
            <a:endParaRPr lang="en-US" altLang="zh-CN" sz="2400" dirty="0">
              <a:solidFill>
                <a:schemeClr val="tx1"/>
              </a:solidFill>
            </a:endParaRPr>
          </a:p>
          <a:p>
            <a:pPr>
              <a:lnSpc>
                <a:spcPts val="3200"/>
              </a:lnSpc>
              <a:spcAft>
                <a:spcPct val="0"/>
              </a:spcAft>
              <a:buNone/>
              <a:tabLst/>
            </a:pPr>
            <a:r>
              <a:rPr lang="en-US" altLang="zh-CN" sz="2400" dirty="0">
                <a:solidFill>
                  <a:schemeClr val="tx1"/>
                </a:solidFill>
                <a:latin typeface="Times New Roman" pitchFamily="18" charset="0"/>
              </a:rPr>
              <a:t>2.	</a:t>
            </a:r>
            <a:r>
              <a:rPr lang="en-US" altLang="zh-CN" sz="2400" dirty="0">
                <a:solidFill>
                  <a:schemeClr val="tx1"/>
                </a:solidFill>
              </a:rPr>
              <a:t> </a:t>
            </a:r>
            <a:r>
              <a:rPr lang="zh-CN" altLang="en-US" sz="2400" dirty="0">
                <a:solidFill>
                  <a:schemeClr val="tx1"/>
                </a:solidFill>
              </a:rPr>
              <a:t>描述</a:t>
            </a:r>
            <a:r>
              <a:rPr lang="en-US" altLang="zh-CN" sz="2400" dirty="0">
                <a:solidFill>
                  <a:schemeClr val="tx1"/>
                </a:solidFill>
                <a:latin typeface="Times New Roman" pitchFamily="18" charset="0"/>
              </a:rPr>
              <a:t>VPN</a:t>
            </a:r>
            <a:r>
              <a:rPr lang="zh-CN" altLang="en-US" sz="2400" dirty="0">
                <a:solidFill>
                  <a:schemeClr val="tx1"/>
                </a:solidFill>
              </a:rPr>
              <a:t>的技术特点。</a:t>
            </a:r>
          </a:p>
          <a:p>
            <a:pPr>
              <a:lnSpc>
                <a:spcPts val="3200"/>
              </a:lnSpc>
              <a:spcAft>
                <a:spcPct val="0"/>
              </a:spcAft>
              <a:buFont typeface="Futura Md BT" pitchFamily="34" charset="0"/>
              <a:buNone/>
              <a:tabLst/>
            </a:pPr>
            <a:r>
              <a:rPr lang="en-US" altLang="zh-CN" sz="2400" dirty="0">
                <a:solidFill>
                  <a:schemeClr val="tx1"/>
                </a:solidFill>
                <a:latin typeface="Times New Roman" pitchFamily="18" charset="0"/>
              </a:rPr>
              <a:t>3.</a:t>
            </a:r>
            <a:r>
              <a:rPr lang="en-US" altLang="zh-CN" sz="2400" dirty="0">
                <a:solidFill>
                  <a:schemeClr val="tx1"/>
                </a:solidFill>
              </a:rPr>
              <a:t> </a:t>
            </a:r>
            <a:r>
              <a:rPr lang="zh-CN" altLang="en-US" sz="2400" dirty="0">
                <a:solidFill>
                  <a:schemeClr val="tx1"/>
                </a:solidFill>
              </a:rPr>
              <a:t>假设有个攻击者具有一种技术，可以通过外部的防火墙传递数据包到</a:t>
            </a:r>
            <a:r>
              <a:rPr lang="en-US" altLang="zh-CN" sz="2400" dirty="0">
                <a:solidFill>
                  <a:schemeClr val="tx1"/>
                </a:solidFill>
                <a:latin typeface="Times New Roman" pitchFamily="18" charset="0"/>
              </a:rPr>
              <a:t>DMZ</a:t>
            </a:r>
            <a:r>
              <a:rPr lang="zh-CN" altLang="en-US" sz="2400" dirty="0">
                <a:solidFill>
                  <a:schemeClr val="tx1"/>
                </a:solidFill>
              </a:rPr>
              <a:t>，而且不受到检查。（攻击者不知道</a:t>
            </a:r>
            <a:r>
              <a:rPr lang="en-US" altLang="zh-CN" sz="2400" dirty="0">
                <a:solidFill>
                  <a:schemeClr val="tx1"/>
                </a:solidFill>
                <a:latin typeface="Times New Roman" pitchFamily="18" charset="0"/>
              </a:rPr>
              <a:t>DMZ</a:t>
            </a:r>
            <a:r>
              <a:rPr lang="zh-CN" altLang="en-US" sz="2400" dirty="0">
                <a:solidFill>
                  <a:schemeClr val="tx1"/>
                </a:solidFill>
              </a:rPr>
              <a:t>主机的内部地址）使用这种技术，攻击者如何能传送数据包到</a:t>
            </a:r>
            <a:r>
              <a:rPr lang="en-US" altLang="zh-CN" sz="2400" dirty="0">
                <a:solidFill>
                  <a:schemeClr val="tx1"/>
                </a:solidFill>
                <a:latin typeface="Times New Roman" pitchFamily="18" charset="0"/>
              </a:rPr>
              <a:t>DMZ</a:t>
            </a:r>
            <a:r>
              <a:rPr lang="zh-CN" altLang="en-US" sz="2400" dirty="0">
                <a:solidFill>
                  <a:schemeClr val="tx1"/>
                </a:solidFill>
              </a:rPr>
              <a:t>的</a:t>
            </a:r>
            <a:r>
              <a:rPr lang="en-US" altLang="zh-CN" sz="2400" dirty="0">
                <a:solidFill>
                  <a:schemeClr val="tx1"/>
                </a:solidFill>
                <a:latin typeface="Times New Roman" pitchFamily="18" charset="0"/>
              </a:rPr>
              <a:t>WWW</a:t>
            </a:r>
            <a:r>
              <a:rPr lang="zh-CN" altLang="en-US" sz="2400" dirty="0">
                <a:solidFill>
                  <a:schemeClr val="tx1"/>
                </a:solidFill>
              </a:rPr>
              <a:t>服务器而不受到防火墙检查？</a:t>
            </a:r>
          </a:p>
          <a:p>
            <a:pPr>
              <a:lnSpc>
                <a:spcPts val="3200"/>
              </a:lnSpc>
              <a:spcAft>
                <a:spcPct val="0"/>
              </a:spcAft>
              <a:buFont typeface="Futura Md BT" pitchFamily="34" charset="0"/>
              <a:buNone/>
              <a:tabLst/>
            </a:pPr>
            <a:r>
              <a:rPr lang="en-US" altLang="zh-CN" sz="2400" dirty="0">
                <a:solidFill>
                  <a:schemeClr val="tx1"/>
                </a:solidFill>
                <a:latin typeface="Times New Roman" pitchFamily="18" charset="0"/>
              </a:rPr>
              <a:t>4.</a:t>
            </a:r>
            <a:r>
              <a:rPr lang="en-US" altLang="zh-CN" sz="2400" dirty="0">
                <a:solidFill>
                  <a:schemeClr val="tx1"/>
                </a:solidFill>
              </a:rPr>
              <a:t>	</a:t>
            </a:r>
            <a:r>
              <a:rPr lang="zh-CN" altLang="en-US" sz="2400" dirty="0">
                <a:solidFill>
                  <a:schemeClr val="tx1"/>
                </a:solidFill>
              </a:rPr>
              <a:t>请说明防火墙在网络安全中的局限性。</a:t>
            </a:r>
          </a:p>
          <a:p>
            <a:pPr>
              <a:buFont typeface="Futura Md BT" pitchFamily="34" charset="0"/>
              <a:buAutoNum type="arabicPeriod" startAt="6"/>
              <a:tabLst/>
            </a:pPr>
            <a:endParaRPr lang="zh-CN" altLang="en-US" sz="2400" dirty="0">
              <a:solidFill>
                <a:schemeClr val="tx1"/>
              </a:solidFill>
            </a:endParaRPr>
          </a:p>
          <a:p>
            <a:pPr>
              <a:buFont typeface="Futura Md BT" pitchFamily="34" charset="0"/>
              <a:buAutoNum type="arabicPeriod" startAt="6"/>
              <a:tabLst/>
            </a:pPr>
            <a:endParaRPr lang="zh-CN" altLang="en-US" sz="2000" dirty="0">
              <a:solidFill>
                <a:schemeClr val="tx1"/>
              </a:solidFill>
            </a:endParaRPr>
          </a:p>
        </p:txBody>
      </p:sp>
    </p:spTree>
  </p:cSld>
  <p:clrMapOvr>
    <a:masterClrMapping/>
  </p:clrMapOvr>
  <p:transition>
    <p:wipe dir="r"/>
  </p:transition>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2770" name="灯片编号占位符 1"/>
          <p:cNvSpPr>
            <a:spLocks noGrp="1"/>
          </p:cNvSpPr>
          <p:nvPr>
            <p:ph type="sldNum" sz="quarter" idx="4294967295"/>
          </p:nvPr>
        </p:nvSpPr>
        <p:spPr bwMode="auto">
          <a:xfrm>
            <a:off x="355600" y="6526213"/>
            <a:ext cx="3192463" cy="207962"/>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fld id="{8DEE07B3-1998-44C6-B879-BDF71E1C4544}" type="slidenum">
              <a:rPr lang="en-US" altLang="zh-CN" sz="700">
                <a:ea typeface="宋体" pitchFamily="2" charset="-122"/>
              </a:rPr>
              <a:pPr/>
              <a:t>37</a:t>
            </a:fld>
            <a:r>
              <a:rPr lang="en-GB" altLang="zh-CN" sz="700">
                <a:ea typeface="宋体" pitchFamily="2" charset="-122"/>
              </a:rPr>
              <a:t> | Presentation Title | Month 2011</a:t>
            </a:r>
            <a:endParaRPr lang="zh-CN" altLang="zh-CN" sz="700">
              <a:ea typeface="宋体" pitchFamily="2" charset="-122"/>
            </a:endParaRPr>
          </a:p>
        </p:txBody>
      </p:sp>
      <p:sp>
        <p:nvSpPr>
          <p:cNvPr id="16386" name="Text Box 2"/>
          <p:cNvSpPr txBox="1">
            <a:spLocks noChangeArrowheads="1"/>
          </p:cNvSpPr>
          <p:nvPr/>
        </p:nvSpPr>
        <p:spPr bwMode="auto">
          <a:xfrm>
            <a:off x="0" y="2720975"/>
            <a:ext cx="9144000" cy="695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gn="ctr">
              <a:lnSpc>
                <a:spcPct val="90000"/>
              </a:lnSpc>
              <a:spcBef>
                <a:spcPct val="50000"/>
              </a:spcBef>
            </a:pPr>
            <a:r>
              <a:rPr lang="en-GB" altLang="zh-CN" sz="4400" b="1">
                <a:solidFill>
                  <a:schemeClr val="bg1"/>
                </a:solidFill>
                <a:ea typeface="宋体" pitchFamily="2" charset="-122"/>
              </a:rPr>
              <a:t>www.alcatel-lucent.com</a:t>
            </a:r>
          </a:p>
        </p:txBody>
      </p:sp>
      <p:sp>
        <p:nvSpPr>
          <p:cNvPr id="32772" name="Rectangle 5"/>
          <p:cNvSpPr>
            <a:spLocks noChangeArrowheads="1"/>
          </p:cNvSpPr>
          <p:nvPr/>
        </p:nvSpPr>
        <p:spPr bwMode="auto">
          <a:xfrm>
            <a:off x="0" y="0"/>
            <a:ext cx="9144000" cy="6858000"/>
          </a:xfrm>
          <a:prstGeom prst="rect">
            <a:avLst/>
          </a:prstGeom>
          <a:solidFill>
            <a:schemeClr val="bg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pPr algn="ctr" eaLnBrk="0" hangingPunct="0"/>
            <a:endParaRPr lang="zh-CN" altLang="en-US"/>
          </a:p>
        </p:txBody>
      </p:sp>
      <p:sp>
        <p:nvSpPr>
          <p:cNvPr id="32773" name="Rectangle 6"/>
          <p:cNvSpPr>
            <a:spLocks noChangeArrowheads="1"/>
          </p:cNvSpPr>
          <p:nvPr/>
        </p:nvSpPr>
        <p:spPr bwMode="auto">
          <a:xfrm>
            <a:off x="0" y="2220913"/>
            <a:ext cx="9144000" cy="2286000"/>
          </a:xfrm>
          <a:prstGeom prst="rect">
            <a:avLst/>
          </a:prstGeom>
          <a:solidFill>
            <a:srgbClr val="64BE19"/>
          </a:solidFill>
          <a:ln>
            <a:noFill/>
          </a:ln>
          <a:effectLst/>
          <a:extLs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lstStyle/>
          <a:p>
            <a:pPr algn="ctr" eaLnBrk="0" hangingPunct="0">
              <a:lnSpc>
                <a:spcPct val="90000"/>
              </a:lnSpc>
              <a:spcAft>
                <a:spcPts val="1200"/>
              </a:spcAft>
              <a:buClr>
                <a:schemeClr val="bg1"/>
              </a:buClr>
              <a:buFont typeface="Times New Roman" pitchFamily="18" charset="0"/>
              <a:buNone/>
            </a:pPr>
            <a:r>
              <a:rPr lang="zh-CN" altLang="en-US" sz="8000">
                <a:solidFill>
                  <a:schemeClr val="bg1"/>
                </a:solidFill>
              </a:rPr>
              <a:t>谢谢！</a:t>
            </a:r>
            <a:endParaRPr lang="fr-FR" sz="8000">
              <a:solidFill>
                <a:schemeClr val="bg1"/>
              </a:solidFill>
            </a:endParaRPr>
          </a:p>
        </p:txBody>
      </p:sp>
      <p:pic>
        <p:nvPicPr>
          <p:cNvPr id="32774" name="Picture 7" descr="dots-end"/>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163638" y="4110038"/>
            <a:ext cx="6840537" cy="790575"/>
          </a:xfrm>
          <a:prstGeom prst="rect">
            <a:avLst/>
          </a:prstGeom>
          <a:noFill/>
          <a:ln>
            <a:noFill/>
          </a:ln>
          <a:extLst>
            <a:ext uri="{909E8E84-426E-40DD-AFC4-6F175D3DCCD1}">
              <a14:hiddenFill xmlns:a14="http://schemas.microsoft.com/office/drawing/2010/main">
                <a:solidFill>
                  <a:srgbClr val="FFFFFF">
                    <a:alpha val="25098"/>
                  </a:srgbClr>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wipe dir="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withEffect">
                                  <p:stCondLst>
                                    <p:cond delay="0"/>
                                  </p:stCondLst>
                                  <p:childTnLst>
                                    <p:set>
                                      <p:cBhvr>
                                        <p:cTn id="6" dur="1" fill="hold">
                                          <p:stCondLst>
                                            <p:cond delay="0"/>
                                          </p:stCondLst>
                                        </p:cTn>
                                        <p:tgtEl>
                                          <p:spTgt spid="16386">
                                            <p:txEl>
                                              <p:pRg st="0" end="0"/>
                                            </p:txEl>
                                          </p:spTgt>
                                        </p:tgtEl>
                                        <p:attrNameLst>
                                          <p:attrName>style.visibility</p:attrName>
                                        </p:attrNameLst>
                                      </p:cBhvr>
                                      <p:to>
                                        <p:strVal val="visible"/>
                                      </p:to>
                                    </p:set>
                                    <p:animEffect transition="in" filter="fade">
                                      <p:cBhvr>
                                        <p:cTn id="7" dur="3000"/>
                                        <p:tgtEl>
                                          <p:spTgt spid="1638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8675" name="Text Box 4"/>
          <p:cNvSpPr txBox="1">
            <a:spLocks noChangeArrowheads="1"/>
          </p:cNvSpPr>
          <p:nvPr/>
        </p:nvSpPr>
        <p:spPr bwMode="auto">
          <a:xfrm>
            <a:off x="790575" y="290513"/>
            <a:ext cx="7210425" cy="549275"/>
          </a:xfrm>
          <a:prstGeom prst="rect">
            <a:avLst/>
          </a:prstGeom>
          <a:noFill/>
          <a:ln>
            <a:noFill/>
          </a:ln>
          <a:effectLst/>
          <a:extLst>
            <a:ext uri="{909E8E84-426E-40DD-AFC4-6F175D3DCCD1}">
              <a14:hiddenFill xmlns:a14="http://schemas.microsoft.com/office/drawing/2010/main">
                <a:solidFill>
                  <a:srgbClr val="64BE1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nSpc>
                <a:spcPts val="3600"/>
              </a:lnSpc>
              <a:spcAft>
                <a:spcPts val="1200"/>
              </a:spcAft>
            </a:pPr>
            <a:r>
              <a:rPr lang="en-US" altLang="zh-CN" sz="4000" dirty="0">
                <a:latin typeface="Times New Roman" pitchFamily="18" charset="0"/>
              </a:rPr>
              <a:t>VPN</a:t>
            </a:r>
            <a:r>
              <a:rPr lang="zh-CN" altLang="en-US" sz="4000" dirty="0"/>
              <a:t>概述</a:t>
            </a:r>
          </a:p>
        </p:txBody>
      </p:sp>
      <p:sp>
        <p:nvSpPr>
          <p:cNvPr id="28676" name="Text Box 4"/>
          <p:cNvSpPr txBox="1">
            <a:spLocks noChangeArrowheads="1"/>
          </p:cNvSpPr>
          <p:nvPr/>
        </p:nvSpPr>
        <p:spPr bwMode="auto">
          <a:xfrm>
            <a:off x="0" y="1344613"/>
            <a:ext cx="8975725" cy="4928017"/>
          </a:xfrm>
          <a:prstGeom prst="rect">
            <a:avLst/>
          </a:prstGeom>
          <a:noFill/>
          <a:ln>
            <a:noFill/>
          </a:ln>
          <a:effectLst/>
          <a:extLst>
            <a:ext uri="{909E8E84-426E-40DD-AFC4-6F175D3DCCD1}">
              <a14:hiddenFill xmlns:a14="http://schemas.microsoft.com/office/drawing/2010/main">
                <a:solidFill>
                  <a:srgbClr val="64BE1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marL="685800" indent="-342900"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nSpc>
                <a:spcPct val="120000"/>
              </a:lnSpc>
              <a:buClr>
                <a:schemeClr val="accent1"/>
              </a:buClr>
              <a:buFont typeface="Wingdings" pitchFamily="2" charset="2"/>
              <a:buChar char="u"/>
            </a:pPr>
            <a:r>
              <a:rPr lang="en-US" altLang="zh-CN" sz="2400" dirty="0">
                <a:latin typeface="Times New Roman" pitchFamily="18" charset="0"/>
              </a:rPr>
              <a:t>    VPN</a:t>
            </a:r>
            <a:r>
              <a:rPr lang="zh-CN" altLang="en-US" sz="2400" dirty="0">
                <a:latin typeface="Times New Roman" pitchFamily="18" charset="0"/>
              </a:rPr>
              <a:t>（</a:t>
            </a:r>
            <a:r>
              <a:rPr lang="en-US" altLang="zh-CN" sz="2400" dirty="0">
                <a:latin typeface="Times New Roman" pitchFamily="18" charset="0"/>
              </a:rPr>
              <a:t>Virtual Private Network</a:t>
            </a:r>
            <a:r>
              <a:rPr lang="zh-CN" altLang="en-US" sz="2400" dirty="0"/>
              <a:t>，虚拟专用网），它是指通过在一个公用网络（如</a:t>
            </a:r>
            <a:r>
              <a:rPr lang="en-US" altLang="zh-CN" sz="2400" dirty="0">
                <a:latin typeface="Times New Roman" pitchFamily="18" charset="0"/>
              </a:rPr>
              <a:t>Internet</a:t>
            </a:r>
            <a:r>
              <a:rPr lang="zh-CN" altLang="en-US" sz="2400" dirty="0"/>
              <a:t>等）中建立一条安全、专用的虚拟通道，连接异地的两个网络，构成逻辑上的虚拟子网。</a:t>
            </a:r>
          </a:p>
          <a:p>
            <a:pPr>
              <a:lnSpc>
                <a:spcPct val="120000"/>
              </a:lnSpc>
              <a:buClr>
                <a:schemeClr val="accent1"/>
              </a:buClr>
              <a:buFont typeface="Wingdings" pitchFamily="2" charset="2"/>
              <a:buChar char="u"/>
            </a:pPr>
            <a:r>
              <a:rPr lang="zh-CN" altLang="en-US" sz="2400" dirty="0"/>
              <a:t>    安全可靠：</a:t>
            </a:r>
            <a:r>
              <a:rPr lang="en-US" altLang="zh-CN" sz="2400" dirty="0">
                <a:latin typeface="Times New Roman" pitchFamily="18" charset="0"/>
              </a:rPr>
              <a:t>VPN</a:t>
            </a:r>
            <a:r>
              <a:rPr lang="zh-CN" altLang="en-US" sz="2400" dirty="0"/>
              <a:t>对通信数据进行了</a:t>
            </a:r>
            <a:r>
              <a:rPr lang="zh-CN" altLang="en-US" sz="2400" dirty="0">
                <a:solidFill>
                  <a:srgbClr val="FF0000"/>
                </a:solidFill>
              </a:rPr>
              <a:t>加密认证</a:t>
            </a:r>
            <a:r>
              <a:rPr lang="zh-CN" altLang="en-US" sz="2400" dirty="0"/>
              <a:t>，有效地保证了数据通过公用网络传输时的安全性，保证数据不会被未授权的人员篡改。</a:t>
            </a:r>
          </a:p>
          <a:p>
            <a:pPr>
              <a:lnSpc>
                <a:spcPct val="120000"/>
              </a:lnSpc>
              <a:buClr>
                <a:schemeClr val="accent1"/>
              </a:buClr>
              <a:buFont typeface="Wingdings" pitchFamily="2" charset="2"/>
              <a:buChar char="u"/>
            </a:pPr>
            <a:r>
              <a:rPr lang="zh-CN" altLang="en-US" sz="2400" dirty="0"/>
              <a:t>    易于部署：</a:t>
            </a:r>
            <a:r>
              <a:rPr lang="en-US" altLang="zh-CN" sz="2400" dirty="0">
                <a:latin typeface="Times New Roman" pitchFamily="18" charset="0"/>
              </a:rPr>
              <a:t>VPN</a:t>
            </a:r>
            <a:r>
              <a:rPr lang="zh-CN" altLang="en-US" sz="2400" dirty="0"/>
              <a:t>只是在节点部署</a:t>
            </a:r>
            <a:r>
              <a:rPr lang="en-US" altLang="zh-CN" sz="2400" dirty="0">
                <a:latin typeface="Times New Roman" pitchFamily="18" charset="0"/>
              </a:rPr>
              <a:t>VPN</a:t>
            </a:r>
            <a:r>
              <a:rPr lang="zh-CN" altLang="en-US" sz="2400" dirty="0"/>
              <a:t>设备，然后通过公用网络建立起犹如置身于内部网络的安全连接。</a:t>
            </a:r>
            <a:endParaRPr lang="en-US" altLang="zh-CN" sz="2400" dirty="0"/>
          </a:p>
          <a:p>
            <a:pPr>
              <a:lnSpc>
                <a:spcPct val="120000"/>
              </a:lnSpc>
              <a:buClr>
                <a:schemeClr val="accent1"/>
              </a:buClr>
              <a:buFont typeface="Wingdings" pitchFamily="2" charset="2"/>
              <a:buChar char="u"/>
            </a:pPr>
            <a:r>
              <a:rPr lang="zh-CN" altLang="en-US" sz="2400" dirty="0"/>
              <a:t>    成本低廉：通过公共网络建立安全连接，只需一次性投入</a:t>
            </a:r>
            <a:r>
              <a:rPr lang="en-US" altLang="zh-CN" sz="2400" dirty="0">
                <a:latin typeface="Times New Roman" pitchFamily="18" charset="0"/>
              </a:rPr>
              <a:t>VPN</a:t>
            </a:r>
            <a:r>
              <a:rPr lang="zh-CN" altLang="en-US" sz="2400" dirty="0"/>
              <a:t>设备，价格也比较便宜，大大节约了通信成本。</a:t>
            </a:r>
            <a:endParaRPr lang="en-US" altLang="zh-CN" sz="2400" dirty="0"/>
          </a:p>
          <a:p>
            <a:pPr>
              <a:lnSpc>
                <a:spcPct val="120000"/>
              </a:lnSpc>
              <a:buClr>
                <a:schemeClr val="accent1"/>
              </a:buClr>
              <a:buFont typeface="Wingdings" pitchFamily="2" charset="2"/>
              <a:buChar char="u"/>
            </a:pPr>
            <a:r>
              <a:rPr lang="en-US" altLang="zh-CN" sz="2400" dirty="0"/>
              <a:t>https://www.bilibili.com/video/BV1DC4y1E7KJ/</a:t>
            </a:r>
            <a:endParaRPr lang="zh-CN" altLang="en-US" sz="2400" dirty="0"/>
          </a:p>
        </p:txBody>
      </p:sp>
    </p:spTree>
    <p:extLst>
      <p:ext uri="{BB962C8B-B14F-4D97-AF65-F5344CB8AC3E}">
        <p14:creationId xmlns:p14="http://schemas.microsoft.com/office/powerpoint/2010/main" val="2215673"/>
      </p:ext>
    </p:extLst>
  </p:cSld>
  <p:clrMapOvr>
    <a:masterClrMapping/>
  </p:clrMapOvr>
  <p:transition>
    <p:wipe dir="r"/>
  </p:transition>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9699" name="Text Box 4"/>
          <p:cNvSpPr txBox="1">
            <a:spLocks noChangeArrowheads="1"/>
          </p:cNvSpPr>
          <p:nvPr/>
        </p:nvSpPr>
        <p:spPr bwMode="auto">
          <a:xfrm>
            <a:off x="765175" y="290512"/>
            <a:ext cx="7210425" cy="549275"/>
          </a:xfrm>
          <a:prstGeom prst="rect">
            <a:avLst/>
          </a:prstGeom>
          <a:noFill/>
          <a:ln>
            <a:noFill/>
          </a:ln>
          <a:effectLst/>
          <a:extLst>
            <a:ext uri="{909E8E84-426E-40DD-AFC4-6F175D3DCCD1}">
              <a14:hiddenFill xmlns:a14="http://schemas.microsoft.com/office/drawing/2010/main">
                <a:solidFill>
                  <a:srgbClr val="64BE1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nSpc>
                <a:spcPts val="3600"/>
              </a:lnSpc>
              <a:spcAft>
                <a:spcPts val="1200"/>
              </a:spcAft>
            </a:pPr>
            <a:r>
              <a:rPr lang="en-US" altLang="zh-CN" sz="4400" dirty="0">
                <a:latin typeface="Times New Roman" pitchFamily="18" charset="0"/>
              </a:rPr>
              <a:t>VPN</a:t>
            </a:r>
            <a:r>
              <a:rPr lang="zh-CN" altLang="en-US" sz="4400" dirty="0"/>
              <a:t>技术原理</a:t>
            </a:r>
          </a:p>
        </p:txBody>
      </p:sp>
      <p:sp>
        <p:nvSpPr>
          <p:cNvPr id="29700" name="Text Box 4"/>
          <p:cNvSpPr txBox="1">
            <a:spLocks noChangeArrowheads="1"/>
          </p:cNvSpPr>
          <p:nvPr/>
        </p:nvSpPr>
        <p:spPr bwMode="auto">
          <a:xfrm>
            <a:off x="231775" y="1382713"/>
            <a:ext cx="8759825" cy="4007893"/>
          </a:xfrm>
          <a:prstGeom prst="rect">
            <a:avLst/>
          </a:prstGeom>
          <a:noFill/>
          <a:ln>
            <a:noFill/>
          </a:ln>
          <a:effectLst/>
          <a:extLst>
            <a:ext uri="{909E8E84-426E-40DD-AFC4-6F175D3DCCD1}">
              <a14:hiddenFill xmlns:a14="http://schemas.microsoft.com/office/drawing/2010/main">
                <a:solidFill>
                  <a:srgbClr val="64BE1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lvl1pPr marL="685800" indent="-342900"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nSpc>
                <a:spcPct val="130000"/>
              </a:lnSpc>
              <a:buClr>
                <a:schemeClr val="accent1"/>
              </a:buClr>
              <a:buFont typeface="Wingdings" pitchFamily="2" charset="2"/>
              <a:buChar char="u"/>
            </a:pPr>
            <a:r>
              <a:rPr lang="en-US" altLang="zh-CN" sz="2400" dirty="0">
                <a:latin typeface="Times New Roman" pitchFamily="18" charset="0"/>
              </a:rPr>
              <a:t>VPN</a:t>
            </a:r>
            <a:r>
              <a:rPr lang="zh-CN" altLang="en-US" sz="2400" dirty="0"/>
              <a:t>是通过公用网络来传输企业内部数据，因此，需要确保传输的数据不会被窃取、篡改，其安全性的保证主要通过</a:t>
            </a:r>
            <a:r>
              <a:rPr lang="zh-CN" altLang="en-US" sz="2400" b="1" dirty="0">
                <a:solidFill>
                  <a:srgbClr val="FF0000"/>
                </a:solidFill>
              </a:rPr>
              <a:t>密码技术、身份鉴别技术、隧道技术和密钥管理技术</a:t>
            </a:r>
            <a:r>
              <a:rPr lang="zh-CN" altLang="en-US" sz="2400" dirty="0"/>
              <a:t>。在此主要介绍</a:t>
            </a:r>
            <a:r>
              <a:rPr lang="en-US" altLang="zh-CN" sz="2400" dirty="0">
                <a:latin typeface="Times New Roman" pitchFamily="18" charset="0"/>
              </a:rPr>
              <a:t>VPN</a:t>
            </a:r>
            <a:r>
              <a:rPr lang="zh-CN" altLang="en-US" sz="2400" dirty="0"/>
              <a:t>的基本技术</a:t>
            </a:r>
            <a:r>
              <a:rPr lang="en-US" altLang="zh-CN" sz="2400" dirty="0"/>
              <a:t>—</a:t>
            </a:r>
            <a:r>
              <a:rPr lang="zh-CN" altLang="en-US" sz="2400" dirty="0"/>
              <a:t>隧道技术。</a:t>
            </a:r>
          </a:p>
          <a:p>
            <a:pPr>
              <a:lnSpc>
                <a:spcPct val="120000"/>
              </a:lnSpc>
              <a:buClr>
                <a:schemeClr val="accent1"/>
              </a:buClr>
              <a:buFont typeface="Wingdings" pitchFamily="2" charset="2"/>
              <a:buChar char="u"/>
            </a:pPr>
            <a:endParaRPr lang="en-US" altLang="zh-CN" sz="2400" dirty="0"/>
          </a:p>
          <a:p>
            <a:pPr>
              <a:buClr>
                <a:schemeClr val="accent1"/>
              </a:buClr>
              <a:buFont typeface="Wingdings" pitchFamily="2" charset="2"/>
              <a:buChar char="u"/>
            </a:pPr>
            <a:r>
              <a:rPr lang="zh-CN" altLang="en-US" sz="2800" dirty="0"/>
              <a:t>隧道概念</a:t>
            </a:r>
          </a:p>
          <a:p>
            <a:pPr>
              <a:lnSpc>
                <a:spcPct val="130000"/>
              </a:lnSpc>
              <a:buClr>
                <a:schemeClr val="accent1"/>
              </a:buClr>
              <a:buFont typeface="Wingdings" pitchFamily="2" charset="2"/>
              <a:buChar char="l"/>
            </a:pPr>
            <a:r>
              <a:rPr lang="zh-CN" altLang="en-US" sz="2800" dirty="0"/>
              <a:t>隧道类型</a:t>
            </a:r>
            <a:endParaRPr lang="en-US" altLang="zh-CN" sz="2800" dirty="0"/>
          </a:p>
          <a:p>
            <a:pPr>
              <a:lnSpc>
                <a:spcPct val="130000"/>
              </a:lnSpc>
              <a:buClr>
                <a:schemeClr val="accent1"/>
              </a:buClr>
              <a:buFont typeface="Wingdings" pitchFamily="2" charset="2"/>
              <a:buChar char="l"/>
            </a:pPr>
            <a:r>
              <a:rPr lang="zh-CN" altLang="en-US" sz="2800" dirty="0"/>
              <a:t>隧道协议</a:t>
            </a:r>
          </a:p>
        </p:txBody>
      </p:sp>
    </p:spTree>
    <p:extLst>
      <p:ext uri="{BB962C8B-B14F-4D97-AF65-F5344CB8AC3E}">
        <p14:creationId xmlns:p14="http://schemas.microsoft.com/office/powerpoint/2010/main" val="2007960677"/>
      </p:ext>
    </p:extLst>
  </p:cSld>
  <p:clrMapOvr>
    <a:masterClrMapping/>
  </p:clrMapOvr>
  <p:transition>
    <p:wipe dir="r"/>
  </p:transition>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0722" name="Rectangle 4"/>
          <p:cNvSpPr txBox="1">
            <a:spLocks noChangeArrowheads="1"/>
          </p:cNvSpPr>
          <p:nvPr/>
        </p:nvSpPr>
        <p:spPr bwMode="auto">
          <a:xfrm>
            <a:off x="273050" y="990600"/>
            <a:ext cx="8502650" cy="45466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3500"/>
              </a:lnSpc>
              <a:buClr>
                <a:schemeClr val="accent1"/>
              </a:buClr>
              <a:buFont typeface="Wingdings" pitchFamily="2" charset="2"/>
              <a:buChar char="u"/>
            </a:pPr>
            <a:r>
              <a:rPr lang="zh-CN" altLang="en-US" sz="2400" dirty="0">
                <a:latin typeface="黑体" pitchFamily="49" charset="-122"/>
              </a:rPr>
              <a:t>    隧道，类似于点到点连接技术，在源节点对数据进行加密封装，然后通过在一个公用网络（如</a:t>
            </a:r>
            <a:r>
              <a:rPr lang="en-US" altLang="zh-CN" sz="2400" dirty="0">
                <a:latin typeface="Times New Roman" pitchFamily="18" charset="0"/>
              </a:rPr>
              <a:t>Internet</a:t>
            </a:r>
            <a:r>
              <a:rPr lang="zh-CN" altLang="en-US" sz="2400" dirty="0">
                <a:latin typeface="黑体" pitchFamily="49" charset="-122"/>
              </a:rPr>
              <a:t>）中建立一条数据通道，将数据传送到目标节点，目标节点对数据包进行反解，得到原始数据包。</a:t>
            </a:r>
            <a:endParaRPr lang="en-US" altLang="zh-CN" sz="2400" dirty="0">
              <a:latin typeface="黑体" pitchFamily="49" charset="-122"/>
            </a:endParaRPr>
          </a:p>
          <a:p>
            <a:pPr>
              <a:lnSpc>
                <a:spcPts val="3500"/>
              </a:lnSpc>
              <a:buClr>
                <a:schemeClr val="accent1"/>
              </a:buClr>
              <a:buFont typeface="Wingdings" pitchFamily="2" charset="2"/>
              <a:buChar char="u"/>
            </a:pPr>
            <a:r>
              <a:rPr lang="zh-CN" altLang="en-US" sz="2400" dirty="0">
                <a:latin typeface="黑体" pitchFamily="49" charset="-122"/>
              </a:rPr>
              <a:t>    隧道由</a:t>
            </a:r>
            <a:r>
              <a:rPr lang="zh-CN" altLang="en-US" sz="2400" b="1" dirty="0">
                <a:latin typeface="黑体" pitchFamily="49" charset="-122"/>
              </a:rPr>
              <a:t>隧道协议</a:t>
            </a:r>
            <a:r>
              <a:rPr lang="zh-CN" altLang="en-US" sz="2400" dirty="0">
                <a:latin typeface="黑体" pitchFamily="49" charset="-122"/>
              </a:rPr>
              <a:t>形成，主要有在</a:t>
            </a:r>
            <a:r>
              <a:rPr lang="zh-CN" altLang="en-US" sz="2400" b="1" dirty="0">
                <a:solidFill>
                  <a:srgbClr val="FF0000"/>
                </a:solidFill>
                <a:latin typeface="黑体" pitchFamily="49" charset="-122"/>
              </a:rPr>
              <a:t>链路层</a:t>
            </a:r>
            <a:r>
              <a:rPr lang="zh-CN" altLang="en-US" sz="2400" dirty="0">
                <a:solidFill>
                  <a:srgbClr val="FF0000"/>
                </a:solidFill>
                <a:latin typeface="黑体" pitchFamily="49" charset="-122"/>
              </a:rPr>
              <a:t>进行隧道处理的第二层隧道协议</a:t>
            </a:r>
            <a:r>
              <a:rPr lang="zh-CN" altLang="en-US" sz="2400" dirty="0">
                <a:latin typeface="黑体" pitchFamily="49" charset="-122"/>
              </a:rPr>
              <a:t>，以及在</a:t>
            </a:r>
            <a:r>
              <a:rPr lang="zh-CN" altLang="en-US" sz="2400" b="1" dirty="0">
                <a:solidFill>
                  <a:srgbClr val="FF0000"/>
                </a:solidFill>
                <a:latin typeface="黑体" pitchFamily="49" charset="-122"/>
              </a:rPr>
              <a:t>网络层</a:t>
            </a:r>
            <a:r>
              <a:rPr lang="zh-CN" altLang="en-US" sz="2400" dirty="0">
                <a:solidFill>
                  <a:srgbClr val="FF0000"/>
                </a:solidFill>
                <a:latin typeface="黑体" pitchFamily="49" charset="-122"/>
              </a:rPr>
              <a:t>进行隧道处理的第三层隧道协议</a:t>
            </a:r>
            <a:r>
              <a:rPr lang="zh-CN" altLang="en-US" sz="2400" dirty="0">
                <a:latin typeface="黑体" pitchFamily="49" charset="-122"/>
              </a:rPr>
              <a:t>。</a:t>
            </a:r>
            <a:endParaRPr lang="en-US" altLang="zh-CN" sz="2400" dirty="0">
              <a:latin typeface="黑体" pitchFamily="49" charset="-122"/>
            </a:endParaRPr>
          </a:p>
          <a:p>
            <a:pPr>
              <a:lnSpc>
                <a:spcPts val="3500"/>
              </a:lnSpc>
              <a:buClr>
                <a:schemeClr val="accent1"/>
              </a:buClr>
              <a:buFont typeface="Wingdings" pitchFamily="2" charset="2"/>
              <a:buChar char="u"/>
            </a:pPr>
            <a:r>
              <a:rPr lang="zh-CN" altLang="en-US" sz="2400" dirty="0">
                <a:latin typeface="黑体" pitchFamily="49" charset="-122"/>
              </a:rPr>
              <a:t>    第二层隧道协议一般包括</a:t>
            </a:r>
            <a:r>
              <a:rPr lang="zh-CN" altLang="en-US" sz="2400" b="1" dirty="0">
                <a:latin typeface="黑体" pitchFamily="49" charset="-122"/>
              </a:rPr>
              <a:t>创建、维护和终止</a:t>
            </a:r>
            <a:r>
              <a:rPr lang="zh-CN" altLang="en-US" sz="2400" dirty="0">
                <a:latin typeface="黑体" pitchFamily="49" charset="-122"/>
              </a:rPr>
              <a:t>三个过程，它们的报文相应有</a:t>
            </a:r>
            <a:r>
              <a:rPr lang="zh-CN" altLang="en-US" sz="2400" b="1" dirty="0">
                <a:latin typeface="黑体" pitchFamily="49" charset="-122"/>
              </a:rPr>
              <a:t>控制报文</a:t>
            </a:r>
            <a:r>
              <a:rPr lang="zh-CN" altLang="en-US" sz="2400" dirty="0">
                <a:latin typeface="黑体" pitchFamily="49" charset="-122"/>
              </a:rPr>
              <a:t>与</a:t>
            </a:r>
            <a:r>
              <a:rPr lang="zh-CN" altLang="en-US" sz="2400" b="1" dirty="0">
                <a:latin typeface="黑体" pitchFamily="49" charset="-122"/>
              </a:rPr>
              <a:t>数据报文</a:t>
            </a:r>
            <a:r>
              <a:rPr lang="zh-CN" altLang="en-US" sz="2400" dirty="0">
                <a:latin typeface="黑体" pitchFamily="49" charset="-122"/>
              </a:rPr>
              <a:t>两种。而第三层隧道协议则不对隧道进行维护。</a:t>
            </a:r>
            <a:endParaRPr lang="en-US" altLang="zh-CN" sz="2400" dirty="0">
              <a:latin typeface="黑体" pitchFamily="49" charset="-122"/>
            </a:endParaRPr>
          </a:p>
        </p:txBody>
      </p:sp>
      <p:sp>
        <p:nvSpPr>
          <p:cNvPr id="30723" name="Rectangle 4"/>
          <p:cNvSpPr txBox="1">
            <a:spLocks noChangeArrowheads="1"/>
          </p:cNvSpPr>
          <p:nvPr/>
        </p:nvSpPr>
        <p:spPr bwMode="auto">
          <a:xfrm>
            <a:off x="723900" y="0"/>
            <a:ext cx="8293100" cy="7747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4200"/>
              </a:lnSpc>
              <a:spcAft>
                <a:spcPts val="1200"/>
              </a:spcAft>
              <a:buClr>
                <a:schemeClr val="accent1"/>
              </a:buClr>
              <a:buFont typeface="Futura Md BT" pitchFamily="34" charset="0"/>
              <a:buNone/>
            </a:pPr>
            <a:r>
              <a:rPr lang="zh-CN" altLang="en-US" sz="4000">
                <a:latin typeface="黑体" pitchFamily="49" charset="-122"/>
              </a:rPr>
              <a:t>隧道概念</a:t>
            </a:r>
            <a:endParaRPr lang="zh-CN" sz="4000">
              <a:latin typeface="黑体" pitchFamily="49" charset="-122"/>
            </a:endParaRPr>
          </a:p>
        </p:txBody>
      </p:sp>
    </p:spTree>
    <p:extLst>
      <p:ext uri="{BB962C8B-B14F-4D97-AF65-F5344CB8AC3E}">
        <p14:creationId xmlns:p14="http://schemas.microsoft.com/office/powerpoint/2010/main" val="4192505070"/>
      </p:ext>
    </p:extLst>
  </p:cSld>
  <p:clrMapOvr>
    <a:masterClrMapping/>
  </p:clrMapOvr>
  <p:transition>
    <p:wipe dir="r"/>
  </p:transition>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1746" name="Rectangle 4"/>
          <p:cNvSpPr txBox="1">
            <a:spLocks noChangeArrowheads="1"/>
          </p:cNvSpPr>
          <p:nvPr/>
        </p:nvSpPr>
        <p:spPr bwMode="auto">
          <a:xfrm>
            <a:off x="431800" y="990600"/>
            <a:ext cx="8232775" cy="44196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3800"/>
              </a:lnSpc>
              <a:buClr>
                <a:schemeClr val="accent1"/>
              </a:buClr>
              <a:buFont typeface="Wingdings" pitchFamily="2" charset="2"/>
              <a:buChar char="u"/>
            </a:pPr>
            <a:r>
              <a:rPr lang="zh-CN" altLang="en-US" sz="2400" dirty="0">
                <a:latin typeface="黑体" pitchFamily="49" charset="-122"/>
              </a:rPr>
              <a:t>   根据隧道端点是客户端计算机还是接入服务器的不同，隧道有自愿隧道（</a:t>
            </a:r>
            <a:r>
              <a:rPr lang="en-US" altLang="zh-CN" sz="2400" dirty="0">
                <a:latin typeface="Times New Roman" pitchFamily="18" charset="0"/>
              </a:rPr>
              <a:t>Voluntary Tunnel</a:t>
            </a:r>
            <a:r>
              <a:rPr lang="zh-CN" altLang="en-US" sz="2400" dirty="0">
                <a:latin typeface="黑体" pitchFamily="49" charset="-122"/>
              </a:rPr>
              <a:t>）和强制隧道（</a:t>
            </a:r>
            <a:r>
              <a:rPr lang="en-US" altLang="zh-CN" sz="2400" dirty="0">
                <a:latin typeface="Times New Roman" pitchFamily="18" charset="0"/>
              </a:rPr>
              <a:t>Compulsory Tunnel</a:t>
            </a:r>
            <a:r>
              <a:rPr lang="zh-CN" altLang="en-US" sz="2400" dirty="0">
                <a:latin typeface="黑体" pitchFamily="49" charset="-122"/>
              </a:rPr>
              <a:t>）两种。</a:t>
            </a:r>
            <a:endParaRPr lang="en-US" altLang="zh-CN" sz="2400" dirty="0">
              <a:latin typeface="黑体" pitchFamily="49" charset="-122"/>
            </a:endParaRPr>
          </a:p>
          <a:p>
            <a:pPr>
              <a:lnSpc>
                <a:spcPts val="3800"/>
              </a:lnSpc>
              <a:buClr>
                <a:schemeClr val="accent1"/>
              </a:buClr>
              <a:buFont typeface="Wingdings" pitchFamily="2" charset="2"/>
              <a:buChar char="l"/>
            </a:pPr>
            <a:r>
              <a:rPr lang="zh-CN" altLang="en-US" sz="2400" dirty="0">
                <a:latin typeface="黑体" pitchFamily="49" charset="-122"/>
              </a:rPr>
              <a:t>   </a:t>
            </a:r>
            <a:r>
              <a:rPr lang="zh-CN" altLang="en-US" sz="2400" b="1" dirty="0">
                <a:latin typeface="黑体" pitchFamily="49" charset="-122"/>
              </a:rPr>
              <a:t>自愿隧道</a:t>
            </a:r>
            <a:r>
              <a:rPr lang="zh-CN" altLang="en-US" sz="2400" dirty="0">
                <a:latin typeface="黑体" pitchFamily="49" charset="-122"/>
              </a:rPr>
              <a:t>：由客户端计算机或路由器，使用隧道客户软件创建到目标隧道服务器的虚拟连接时建立的隧道，属于自愿隧道。</a:t>
            </a:r>
            <a:endParaRPr lang="en-US" altLang="zh-CN" sz="2400" dirty="0">
              <a:latin typeface="黑体" pitchFamily="49" charset="-122"/>
            </a:endParaRPr>
          </a:p>
          <a:p>
            <a:pPr>
              <a:lnSpc>
                <a:spcPts val="3800"/>
              </a:lnSpc>
              <a:buClr>
                <a:schemeClr val="accent1"/>
              </a:buClr>
              <a:buFont typeface="Wingdings" pitchFamily="2" charset="2"/>
              <a:buChar char="l"/>
            </a:pPr>
            <a:r>
              <a:rPr lang="zh-CN" altLang="en-US" sz="2400" dirty="0">
                <a:latin typeface="黑体" pitchFamily="49" charset="-122"/>
              </a:rPr>
              <a:t>   </a:t>
            </a:r>
            <a:r>
              <a:rPr lang="zh-CN" altLang="en-US" sz="2400" b="1" dirty="0">
                <a:latin typeface="黑体" pitchFamily="49" charset="-122"/>
              </a:rPr>
              <a:t>强制隧道</a:t>
            </a:r>
            <a:r>
              <a:rPr lang="zh-CN" altLang="en-US" sz="2400" dirty="0">
                <a:latin typeface="黑体" pitchFamily="49" charset="-122"/>
              </a:rPr>
              <a:t>：由支持</a:t>
            </a:r>
            <a:r>
              <a:rPr lang="en-US" altLang="zh-CN" sz="2400" dirty="0">
                <a:latin typeface="Times New Roman" pitchFamily="18" charset="0"/>
              </a:rPr>
              <a:t>VPN</a:t>
            </a:r>
            <a:r>
              <a:rPr lang="zh-CN" altLang="en-US" sz="2400" dirty="0">
                <a:latin typeface="黑体" pitchFamily="49" charset="-122"/>
              </a:rPr>
              <a:t>的拨号接入服务器创建的隧道，属于强制隧道。</a:t>
            </a:r>
          </a:p>
        </p:txBody>
      </p:sp>
      <p:sp>
        <p:nvSpPr>
          <p:cNvPr id="31747" name="Rectangle 4"/>
          <p:cNvSpPr txBox="1">
            <a:spLocks noChangeArrowheads="1"/>
          </p:cNvSpPr>
          <p:nvPr/>
        </p:nvSpPr>
        <p:spPr bwMode="auto">
          <a:xfrm>
            <a:off x="749300" y="0"/>
            <a:ext cx="8293100" cy="7747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4200"/>
              </a:lnSpc>
              <a:spcAft>
                <a:spcPts val="1200"/>
              </a:spcAft>
              <a:buClr>
                <a:schemeClr val="accent1"/>
              </a:buClr>
              <a:buFont typeface="Futura Md BT" pitchFamily="34" charset="0"/>
              <a:buNone/>
            </a:pPr>
            <a:r>
              <a:rPr lang="zh-CN" altLang="en-US" sz="4000" dirty="0">
                <a:latin typeface="黑体" pitchFamily="49" charset="-122"/>
              </a:rPr>
              <a:t>隧道类型</a:t>
            </a:r>
            <a:endParaRPr lang="zh-CN" sz="4000" dirty="0">
              <a:latin typeface="黑体" pitchFamily="49" charset="-122"/>
            </a:endParaRPr>
          </a:p>
        </p:txBody>
      </p:sp>
    </p:spTree>
    <p:extLst>
      <p:ext uri="{BB962C8B-B14F-4D97-AF65-F5344CB8AC3E}">
        <p14:creationId xmlns:p14="http://schemas.microsoft.com/office/powerpoint/2010/main" val="3050923683"/>
      </p:ext>
    </p:extLst>
  </p:cSld>
  <p:clrMapOvr>
    <a:masterClrMapping/>
  </p:clrMapOvr>
  <p:transition>
    <p:wipe dir="r"/>
  </p:transition>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2770" name="Rectangle 4"/>
          <p:cNvSpPr txBox="1">
            <a:spLocks noChangeArrowheads="1"/>
          </p:cNvSpPr>
          <p:nvPr/>
        </p:nvSpPr>
        <p:spPr bwMode="auto">
          <a:xfrm>
            <a:off x="285750" y="1079500"/>
            <a:ext cx="8667750" cy="45085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3200"/>
              </a:lnSpc>
              <a:spcAft>
                <a:spcPts val="800"/>
              </a:spcAft>
              <a:buClr>
                <a:schemeClr val="accent1"/>
              </a:buClr>
              <a:buFont typeface="Wingdings" pitchFamily="2" charset="2"/>
              <a:buChar char="u"/>
            </a:pPr>
            <a:r>
              <a:rPr lang="zh-CN" altLang="en-US" sz="2400" dirty="0">
                <a:latin typeface="黑体" pitchFamily="49" charset="-122"/>
              </a:rPr>
              <a:t>   </a:t>
            </a:r>
            <a:r>
              <a:rPr lang="zh-CN" altLang="en-US" sz="2400" b="1" dirty="0">
                <a:latin typeface="黑体" pitchFamily="49" charset="-122"/>
              </a:rPr>
              <a:t>第二层转发协议</a:t>
            </a:r>
            <a:r>
              <a:rPr lang="en-US" altLang="zh-CN" sz="2400" b="1" dirty="0">
                <a:latin typeface="Times New Roman" pitchFamily="18" charset="0"/>
              </a:rPr>
              <a:t>L2F</a:t>
            </a:r>
            <a:r>
              <a:rPr lang="zh-CN" altLang="en-US" sz="2400" dirty="0">
                <a:latin typeface="Times New Roman" pitchFamily="18" charset="0"/>
              </a:rPr>
              <a:t>（</a:t>
            </a:r>
            <a:r>
              <a:rPr lang="en-US" altLang="zh-CN" sz="2400" dirty="0">
                <a:latin typeface="Times New Roman" pitchFamily="18" charset="0"/>
              </a:rPr>
              <a:t>Layer Two Forwarding Protocol</a:t>
            </a:r>
            <a:r>
              <a:rPr lang="zh-CN" altLang="en-US" sz="2400" dirty="0">
                <a:latin typeface="Times New Roman" pitchFamily="18" charset="0"/>
              </a:rPr>
              <a:t>）</a:t>
            </a:r>
            <a:r>
              <a:rPr lang="zh-CN" altLang="en-US" sz="2400" dirty="0">
                <a:latin typeface="黑体" pitchFamily="49" charset="-122"/>
              </a:rPr>
              <a:t>是</a:t>
            </a:r>
            <a:r>
              <a:rPr lang="en-US" altLang="zh-CN" sz="2400" dirty="0">
                <a:latin typeface="Times New Roman" pitchFamily="18" charset="0"/>
              </a:rPr>
              <a:t>1996</a:t>
            </a:r>
            <a:r>
              <a:rPr lang="zh-CN" altLang="en-US" sz="2400" dirty="0">
                <a:latin typeface="黑体" pitchFamily="49" charset="-122"/>
              </a:rPr>
              <a:t>年由</a:t>
            </a:r>
            <a:r>
              <a:rPr lang="en-US" altLang="zh-CN" sz="2400" dirty="0">
                <a:latin typeface="Times New Roman" pitchFamily="18" charset="0"/>
              </a:rPr>
              <a:t>Cisco</a:t>
            </a:r>
            <a:r>
              <a:rPr lang="zh-CN" altLang="en-US" sz="2400" dirty="0">
                <a:latin typeface="黑体" pitchFamily="49" charset="-122"/>
              </a:rPr>
              <a:t>公司开发的协议。</a:t>
            </a:r>
            <a:endParaRPr lang="en-US" altLang="zh-CN" sz="2400" dirty="0">
              <a:latin typeface="黑体" pitchFamily="49" charset="-122"/>
            </a:endParaRPr>
          </a:p>
          <a:p>
            <a:pPr>
              <a:lnSpc>
                <a:spcPts val="3200"/>
              </a:lnSpc>
              <a:spcAft>
                <a:spcPts val="800"/>
              </a:spcAft>
              <a:buClr>
                <a:schemeClr val="accent1"/>
              </a:buClr>
              <a:buFont typeface="Wingdings" pitchFamily="2" charset="2"/>
              <a:buChar char="u"/>
            </a:pPr>
            <a:r>
              <a:rPr lang="zh-CN" altLang="en-US" sz="2400" dirty="0">
                <a:latin typeface="黑体" pitchFamily="49" charset="-122"/>
              </a:rPr>
              <a:t>   </a:t>
            </a:r>
            <a:r>
              <a:rPr lang="zh-CN" altLang="en-US" sz="2400" b="1" dirty="0">
                <a:latin typeface="黑体" pitchFamily="49" charset="-122"/>
              </a:rPr>
              <a:t>端到端隧道协议</a:t>
            </a:r>
            <a:r>
              <a:rPr lang="en-US" altLang="zh-CN" sz="2400" b="1" dirty="0">
                <a:latin typeface="Times New Roman" pitchFamily="18" charset="0"/>
              </a:rPr>
              <a:t>PPTP</a:t>
            </a:r>
            <a:r>
              <a:rPr lang="en-US" altLang="zh-CN" sz="2400" dirty="0">
                <a:latin typeface="Times New Roman" pitchFamily="18" charset="0"/>
              </a:rPr>
              <a:t> </a:t>
            </a:r>
            <a:r>
              <a:rPr lang="zh-CN" altLang="en-US" sz="2400" dirty="0">
                <a:latin typeface="Times New Roman" pitchFamily="18" charset="0"/>
              </a:rPr>
              <a:t>（</a:t>
            </a:r>
            <a:r>
              <a:rPr lang="en-US" altLang="zh-CN" sz="2400" dirty="0">
                <a:latin typeface="Times New Roman" pitchFamily="18" charset="0"/>
              </a:rPr>
              <a:t>Point-to-Point Tunneling Protocol</a:t>
            </a:r>
            <a:r>
              <a:rPr lang="zh-CN" altLang="en-US" sz="2400" dirty="0">
                <a:latin typeface="Times New Roman" pitchFamily="18" charset="0"/>
              </a:rPr>
              <a:t>）</a:t>
            </a:r>
            <a:r>
              <a:rPr lang="zh-CN" altLang="en-US" sz="2400" dirty="0">
                <a:latin typeface="黑体" pitchFamily="49" charset="-122"/>
              </a:rPr>
              <a:t>是</a:t>
            </a:r>
            <a:r>
              <a:rPr lang="en-US" altLang="zh-CN" sz="2400" dirty="0">
                <a:latin typeface="Times New Roman" pitchFamily="18" charset="0"/>
              </a:rPr>
              <a:t>PPP</a:t>
            </a:r>
            <a:r>
              <a:rPr lang="zh-CN" altLang="en-US" sz="2400" dirty="0">
                <a:latin typeface="Times New Roman" pitchFamily="18" charset="0"/>
              </a:rPr>
              <a:t>（</a:t>
            </a:r>
            <a:r>
              <a:rPr lang="en-US" altLang="zh-CN" sz="2400" dirty="0">
                <a:latin typeface="Times New Roman" pitchFamily="18" charset="0"/>
              </a:rPr>
              <a:t>Point-to-Point Protocol</a:t>
            </a:r>
            <a:r>
              <a:rPr lang="zh-CN" altLang="en-US" sz="2400" dirty="0">
                <a:latin typeface="Times New Roman" pitchFamily="18" charset="0"/>
              </a:rPr>
              <a:t>）</a:t>
            </a:r>
            <a:r>
              <a:rPr lang="zh-CN" altLang="en-US" sz="2400" dirty="0">
                <a:latin typeface="黑体" pitchFamily="49" charset="-122"/>
              </a:rPr>
              <a:t>和</a:t>
            </a:r>
            <a:r>
              <a:rPr lang="en-US" altLang="zh-CN" sz="2400" dirty="0">
                <a:latin typeface="Times New Roman" pitchFamily="18" charset="0"/>
              </a:rPr>
              <a:t>TCP/IP</a:t>
            </a:r>
            <a:r>
              <a:rPr lang="zh-CN" altLang="en-US" sz="2400" dirty="0">
                <a:latin typeface="黑体" pitchFamily="49" charset="-122"/>
              </a:rPr>
              <a:t>的结合，将</a:t>
            </a:r>
            <a:r>
              <a:rPr lang="en-US" altLang="zh-CN" sz="2400" dirty="0">
                <a:latin typeface="Times New Roman" pitchFamily="18" charset="0"/>
              </a:rPr>
              <a:t>PPP</a:t>
            </a:r>
            <a:r>
              <a:rPr lang="zh-CN" altLang="en-US" sz="2400" dirty="0">
                <a:latin typeface="黑体" pitchFamily="49" charset="-122"/>
              </a:rPr>
              <a:t>数据包封装在</a:t>
            </a:r>
            <a:r>
              <a:rPr lang="en-US" altLang="zh-CN" sz="2400" dirty="0">
                <a:latin typeface="Times New Roman" pitchFamily="18" charset="0"/>
              </a:rPr>
              <a:t>IP</a:t>
            </a:r>
            <a:r>
              <a:rPr lang="zh-CN" altLang="en-US" sz="2400" dirty="0">
                <a:latin typeface="黑体" pitchFamily="49" charset="-122"/>
              </a:rPr>
              <a:t>数据包内，然后通过</a:t>
            </a:r>
            <a:r>
              <a:rPr lang="en-US" altLang="zh-CN" sz="2400" dirty="0">
                <a:latin typeface="Times New Roman" pitchFamily="18" charset="0"/>
              </a:rPr>
              <a:t>IP</a:t>
            </a:r>
            <a:r>
              <a:rPr lang="zh-CN" altLang="en-US" sz="2400" dirty="0">
                <a:latin typeface="黑体" pitchFamily="49" charset="-122"/>
              </a:rPr>
              <a:t>网络进行传输。</a:t>
            </a:r>
            <a:endParaRPr lang="en-US" altLang="zh-CN" sz="2400" dirty="0">
              <a:latin typeface="黑体" pitchFamily="49" charset="-122"/>
            </a:endParaRPr>
          </a:p>
          <a:p>
            <a:pPr>
              <a:lnSpc>
                <a:spcPts val="3200"/>
              </a:lnSpc>
              <a:spcAft>
                <a:spcPts val="800"/>
              </a:spcAft>
              <a:buClr>
                <a:schemeClr val="accent1"/>
              </a:buClr>
              <a:buFont typeface="Wingdings" pitchFamily="2" charset="2"/>
              <a:buChar char="u"/>
            </a:pPr>
            <a:r>
              <a:rPr lang="zh-CN" altLang="en-US" sz="2400" dirty="0">
                <a:latin typeface="黑体" pitchFamily="49" charset="-122"/>
              </a:rPr>
              <a:t>   </a:t>
            </a:r>
            <a:r>
              <a:rPr lang="zh-CN" altLang="en-US" sz="2400" b="1" dirty="0">
                <a:latin typeface="黑体" pitchFamily="49" charset="-122"/>
              </a:rPr>
              <a:t>第二层隧道协议</a:t>
            </a:r>
            <a:r>
              <a:rPr lang="en-US" altLang="zh-CN" sz="2400" b="1" dirty="0">
                <a:latin typeface="Times New Roman" pitchFamily="18" charset="0"/>
              </a:rPr>
              <a:t>L2TP</a:t>
            </a:r>
            <a:r>
              <a:rPr lang="zh-CN" altLang="en-US" sz="2400" dirty="0">
                <a:latin typeface="Times New Roman" pitchFamily="18" charset="0"/>
              </a:rPr>
              <a:t>（</a:t>
            </a:r>
            <a:r>
              <a:rPr lang="en-US" altLang="zh-CN" sz="2400" dirty="0">
                <a:latin typeface="Times New Roman" pitchFamily="18" charset="0"/>
              </a:rPr>
              <a:t>Layer Two Tunneling Protocol</a:t>
            </a:r>
            <a:r>
              <a:rPr lang="zh-CN" altLang="en-US" sz="2400" dirty="0">
                <a:latin typeface="Times New Roman" pitchFamily="18" charset="0"/>
              </a:rPr>
              <a:t>），</a:t>
            </a:r>
            <a:r>
              <a:rPr lang="zh-CN" altLang="en-US" sz="2400" dirty="0">
                <a:latin typeface="黑体" pitchFamily="49" charset="-122"/>
              </a:rPr>
              <a:t>结合了</a:t>
            </a:r>
            <a:r>
              <a:rPr lang="en-US" altLang="zh-CN" sz="2400" dirty="0">
                <a:latin typeface="Times New Roman" pitchFamily="18" charset="0"/>
              </a:rPr>
              <a:t>L2F</a:t>
            </a:r>
            <a:r>
              <a:rPr lang="zh-CN" altLang="en-US" sz="2400" dirty="0">
                <a:latin typeface="Times New Roman" pitchFamily="18" charset="0"/>
              </a:rPr>
              <a:t>、</a:t>
            </a:r>
            <a:r>
              <a:rPr lang="en-US" altLang="zh-CN" sz="2400" dirty="0">
                <a:latin typeface="Times New Roman" pitchFamily="18" charset="0"/>
              </a:rPr>
              <a:t>PPTP</a:t>
            </a:r>
            <a:r>
              <a:rPr lang="zh-CN" altLang="en-US" sz="2400" dirty="0">
                <a:latin typeface="黑体" pitchFamily="49" charset="-122"/>
              </a:rPr>
              <a:t>优点，由</a:t>
            </a:r>
            <a:r>
              <a:rPr lang="en-US" altLang="zh-CN" sz="2400" dirty="0">
                <a:latin typeface="Times New Roman" pitchFamily="18" charset="0"/>
              </a:rPr>
              <a:t>Cisco</a:t>
            </a:r>
            <a:r>
              <a:rPr lang="zh-CN" altLang="en-US" sz="2400" dirty="0">
                <a:latin typeface="Times New Roman" pitchFamily="18" charset="0"/>
              </a:rPr>
              <a:t>、</a:t>
            </a:r>
            <a:r>
              <a:rPr lang="en-US" altLang="zh-CN" sz="2400" dirty="0">
                <a:latin typeface="Times New Roman" pitchFamily="18" charset="0"/>
              </a:rPr>
              <a:t>Ascend</a:t>
            </a:r>
            <a:r>
              <a:rPr lang="zh-CN" altLang="en-US" sz="2400" dirty="0">
                <a:latin typeface="Times New Roman" pitchFamily="18" charset="0"/>
              </a:rPr>
              <a:t>、</a:t>
            </a:r>
            <a:r>
              <a:rPr lang="en-US" altLang="zh-CN" sz="2400" dirty="0">
                <a:latin typeface="Times New Roman" pitchFamily="18" charset="0"/>
              </a:rPr>
              <a:t>Microsoft</a:t>
            </a:r>
            <a:r>
              <a:rPr lang="zh-CN" altLang="en-US" sz="2400" dirty="0">
                <a:latin typeface="黑体" pitchFamily="49" charset="-122"/>
              </a:rPr>
              <a:t>等公司于</a:t>
            </a:r>
            <a:r>
              <a:rPr lang="en-US" altLang="zh-CN" sz="2400" dirty="0">
                <a:latin typeface="Times New Roman" pitchFamily="18" charset="0"/>
              </a:rPr>
              <a:t>1999</a:t>
            </a:r>
            <a:r>
              <a:rPr lang="zh-CN" altLang="en-US" sz="2400" dirty="0">
                <a:latin typeface="黑体" pitchFamily="49" charset="-122"/>
              </a:rPr>
              <a:t>年在</a:t>
            </a:r>
            <a:r>
              <a:rPr lang="en-US" altLang="zh-CN" sz="2400" dirty="0">
                <a:latin typeface="Times New Roman" pitchFamily="18" charset="0"/>
              </a:rPr>
              <a:t>L2F</a:t>
            </a:r>
            <a:r>
              <a:rPr lang="zh-CN" altLang="en-US" sz="2400" dirty="0">
                <a:latin typeface="黑体" pitchFamily="49" charset="-122"/>
              </a:rPr>
              <a:t>和</a:t>
            </a:r>
            <a:r>
              <a:rPr lang="en-US" altLang="zh-CN" sz="2400" dirty="0">
                <a:latin typeface="Times New Roman" pitchFamily="18" charset="0"/>
              </a:rPr>
              <a:t>PPTP</a:t>
            </a:r>
            <a:r>
              <a:rPr lang="zh-CN" altLang="en-US" sz="2400" dirty="0">
                <a:latin typeface="黑体" pitchFamily="49" charset="-122"/>
              </a:rPr>
              <a:t>的基础上联合制定，并已经成为第二层隧道协议的工业标准。</a:t>
            </a:r>
            <a:endParaRPr lang="en-US" altLang="zh-CN" sz="2400" dirty="0">
              <a:latin typeface="黑体" pitchFamily="49" charset="-122"/>
            </a:endParaRPr>
          </a:p>
        </p:txBody>
      </p:sp>
      <p:sp>
        <p:nvSpPr>
          <p:cNvPr id="32771" name="Rectangle 4"/>
          <p:cNvSpPr txBox="1">
            <a:spLocks noChangeArrowheads="1"/>
          </p:cNvSpPr>
          <p:nvPr/>
        </p:nvSpPr>
        <p:spPr bwMode="auto">
          <a:xfrm>
            <a:off x="850900" y="0"/>
            <a:ext cx="8293100" cy="7747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4200"/>
              </a:lnSpc>
              <a:spcAft>
                <a:spcPts val="1200"/>
              </a:spcAft>
              <a:buClr>
                <a:schemeClr val="accent1"/>
              </a:buClr>
              <a:buFont typeface="Futura Md BT" pitchFamily="34" charset="0"/>
              <a:buNone/>
            </a:pPr>
            <a:r>
              <a:rPr lang="zh-CN" altLang="en-US" sz="4000" dirty="0">
                <a:latin typeface="黑体" pitchFamily="49" charset="-122"/>
              </a:rPr>
              <a:t>隧道协议</a:t>
            </a:r>
            <a:endParaRPr lang="zh-CN" sz="4000" dirty="0">
              <a:latin typeface="黑体" pitchFamily="49" charset="-122"/>
            </a:endParaRPr>
          </a:p>
        </p:txBody>
      </p:sp>
    </p:spTree>
    <p:extLst>
      <p:ext uri="{BB962C8B-B14F-4D97-AF65-F5344CB8AC3E}">
        <p14:creationId xmlns:p14="http://schemas.microsoft.com/office/powerpoint/2010/main" val="1205421143"/>
      </p:ext>
    </p:extLst>
  </p:cSld>
  <p:clrMapOvr>
    <a:masterClrMapping/>
  </p:clrMapOvr>
  <p:transition>
    <p:wipe dir="r"/>
  </p:transition>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3794" name="Rectangle 4"/>
          <p:cNvSpPr txBox="1">
            <a:spLocks noChangeArrowheads="1"/>
          </p:cNvSpPr>
          <p:nvPr/>
        </p:nvSpPr>
        <p:spPr bwMode="auto">
          <a:xfrm>
            <a:off x="673100" y="42863"/>
            <a:ext cx="8293100" cy="774700"/>
          </a:xfrm>
          <a:prstGeom prst="rect">
            <a:avLst/>
          </a:prstGeom>
          <a:noFill/>
          <a:ln>
            <a:noFill/>
          </a:ln>
          <a:effectLst/>
          <a:extLst>
            <a:ext uri="{909E8E84-426E-40DD-AFC4-6F175D3DCCD1}">
              <a14:hiddenFill xmlns:a14="http://schemas.microsoft.com/office/drawing/2010/main">
                <a:solidFill>
                  <a:srgbClr val="00B9E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lvl1pPr marL="342900" indent="-342900" eaLnBrk="0" hangingPunct="0">
              <a:tabLst>
                <a:tab pos="3946525" algn="l"/>
              </a:tabLst>
              <a:defRPr sz="1600">
                <a:solidFill>
                  <a:schemeClr val="tx1"/>
                </a:solidFill>
                <a:latin typeface="Trebuchet MS" pitchFamily="34" charset="0"/>
                <a:ea typeface="黑体" pitchFamily="49" charset="-122"/>
              </a:defRPr>
            </a:lvl1pPr>
            <a:lvl2pPr marL="742950" indent="-285750" eaLnBrk="0" hangingPunct="0">
              <a:tabLst>
                <a:tab pos="3946525" algn="l"/>
              </a:tabLst>
              <a:defRPr sz="1600">
                <a:solidFill>
                  <a:schemeClr val="tx1"/>
                </a:solidFill>
                <a:latin typeface="Trebuchet MS" pitchFamily="34" charset="0"/>
                <a:ea typeface="黑体" pitchFamily="49" charset="-122"/>
              </a:defRPr>
            </a:lvl2pPr>
            <a:lvl3pPr marL="1143000" indent="-228600" eaLnBrk="0" hangingPunct="0">
              <a:tabLst>
                <a:tab pos="3946525" algn="l"/>
              </a:tabLst>
              <a:defRPr sz="1600">
                <a:solidFill>
                  <a:schemeClr val="tx1"/>
                </a:solidFill>
                <a:latin typeface="Trebuchet MS" pitchFamily="34" charset="0"/>
                <a:ea typeface="黑体" pitchFamily="49" charset="-122"/>
              </a:defRPr>
            </a:lvl3pPr>
            <a:lvl4pPr marL="1600200" indent="-228600" eaLnBrk="0" hangingPunct="0">
              <a:tabLst>
                <a:tab pos="3946525" algn="l"/>
              </a:tabLst>
              <a:defRPr sz="1600">
                <a:solidFill>
                  <a:schemeClr val="tx1"/>
                </a:solidFill>
                <a:latin typeface="Trebuchet MS" pitchFamily="34" charset="0"/>
                <a:ea typeface="黑体" pitchFamily="49" charset="-122"/>
              </a:defRPr>
            </a:lvl4pPr>
            <a:lvl5pPr marL="2057400" indent="-228600" eaLnBrk="0" hangingPunct="0">
              <a:tabLst>
                <a:tab pos="3946525" algn="l"/>
              </a:tabLst>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tabLst>
                <a:tab pos="3946525" algn="l"/>
              </a:tabLst>
              <a:defRPr sz="1600">
                <a:solidFill>
                  <a:schemeClr val="tx1"/>
                </a:solidFill>
                <a:latin typeface="Trebuchet MS" pitchFamily="34" charset="0"/>
                <a:ea typeface="黑体" pitchFamily="49" charset="-122"/>
              </a:defRPr>
            </a:lvl9pPr>
          </a:lstStyle>
          <a:p>
            <a:pPr>
              <a:lnSpc>
                <a:spcPts val="4200"/>
              </a:lnSpc>
              <a:spcAft>
                <a:spcPts val="1200"/>
              </a:spcAft>
              <a:buClr>
                <a:schemeClr val="accent1"/>
              </a:buClr>
              <a:buFont typeface="Futura Md BT" pitchFamily="34" charset="0"/>
              <a:buNone/>
            </a:pPr>
            <a:r>
              <a:rPr lang="zh-CN" altLang="en-US" sz="4000" dirty="0">
                <a:latin typeface="黑体" pitchFamily="49" charset="-122"/>
              </a:rPr>
              <a:t>隧道协议</a:t>
            </a:r>
            <a:endParaRPr lang="zh-CN" altLang="zh-CN" sz="4000" dirty="0">
              <a:latin typeface="黑体" pitchFamily="49" charset="-122"/>
            </a:endParaRPr>
          </a:p>
        </p:txBody>
      </p:sp>
      <p:sp>
        <p:nvSpPr>
          <p:cNvPr id="33795" name="Text Box 14"/>
          <p:cNvSpPr txBox="1">
            <a:spLocks noChangeArrowheads="1"/>
          </p:cNvSpPr>
          <p:nvPr/>
        </p:nvSpPr>
        <p:spPr bwMode="auto">
          <a:xfrm>
            <a:off x="3292475" y="2933700"/>
            <a:ext cx="2622550" cy="423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gn="just"/>
            <a:r>
              <a:rPr lang="zh-CN" altLang="en-US" sz="1800"/>
              <a:t>图</a:t>
            </a:r>
            <a:r>
              <a:rPr lang="en-US" altLang="zh-CN" sz="1800">
                <a:latin typeface="Times New Roman" pitchFamily="18" charset="0"/>
              </a:rPr>
              <a:t>7-12  L2TP</a:t>
            </a:r>
            <a:r>
              <a:rPr lang="zh-CN" altLang="en-US" sz="1800"/>
              <a:t>数据报文</a:t>
            </a:r>
            <a:endParaRPr lang="zh-CN" sz="4000"/>
          </a:p>
        </p:txBody>
      </p:sp>
      <p:pic>
        <p:nvPicPr>
          <p:cNvPr id="33796" name="Picture 2"/>
          <p:cNvPicPr>
            <a:picLocks noChangeAspect="1" noChangeArrowheads="1"/>
          </p:cNvPicPr>
          <p:nvPr/>
        </p:nvPicPr>
        <p:blipFill>
          <a:blip r:embed="rId2">
            <a:extLst>
              <a:ext uri="{28A0092B-C50C-407E-A947-70E740481C1C}">
                <a14:useLocalDpi xmlns:a14="http://schemas.microsoft.com/office/drawing/2010/main" val="0"/>
              </a:ext>
            </a:extLst>
          </a:blip>
          <a:srcRect b="22900"/>
          <a:stretch>
            <a:fillRect/>
          </a:stretch>
        </p:blipFill>
        <p:spPr bwMode="auto">
          <a:xfrm>
            <a:off x="1093788" y="1363663"/>
            <a:ext cx="6843712" cy="1277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5388" y="3814763"/>
            <a:ext cx="6462712" cy="896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8" name="Text Box 14"/>
          <p:cNvSpPr txBox="1">
            <a:spLocks noChangeArrowheads="1"/>
          </p:cNvSpPr>
          <p:nvPr/>
        </p:nvSpPr>
        <p:spPr bwMode="auto">
          <a:xfrm>
            <a:off x="3279775" y="5232400"/>
            <a:ext cx="2622550" cy="423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rebuchet MS" pitchFamily="34" charset="0"/>
                <a:ea typeface="黑体" pitchFamily="49" charset="-122"/>
              </a:defRPr>
            </a:lvl1pPr>
            <a:lvl2pPr marL="742950" indent="-285750" eaLnBrk="0" hangingPunct="0">
              <a:defRPr sz="1600">
                <a:solidFill>
                  <a:schemeClr val="tx1"/>
                </a:solidFill>
                <a:latin typeface="Trebuchet MS" pitchFamily="34" charset="0"/>
                <a:ea typeface="黑体" pitchFamily="49" charset="-122"/>
              </a:defRPr>
            </a:lvl2pPr>
            <a:lvl3pPr marL="1143000" indent="-228600" eaLnBrk="0" hangingPunct="0">
              <a:defRPr sz="1600">
                <a:solidFill>
                  <a:schemeClr val="tx1"/>
                </a:solidFill>
                <a:latin typeface="Trebuchet MS" pitchFamily="34" charset="0"/>
                <a:ea typeface="黑体" pitchFamily="49" charset="-122"/>
              </a:defRPr>
            </a:lvl3pPr>
            <a:lvl4pPr marL="1600200" indent="-228600" eaLnBrk="0" hangingPunct="0">
              <a:defRPr sz="1600">
                <a:solidFill>
                  <a:schemeClr val="tx1"/>
                </a:solidFill>
                <a:latin typeface="Trebuchet MS" pitchFamily="34" charset="0"/>
                <a:ea typeface="黑体" pitchFamily="49" charset="-122"/>
              </a:defRPr>
            </a:lvl4pPr>
            <a:lvl5pPr marL="2057400" indent="-228600" eaLnBrk="0" hangingPunct="0">
              <a:defRPr sz="1600">
                <a:solidFill>
                  <a:schemeClr val="tx1"/>
                </a:solidFill>
                <a:latin typeface="Trebuchet MS" pitchFamily="34" charset="0"/>
                <a:ea typeface="黑体" pitchFamily="49" charset="-122"/>
              </a:defRPr>
            </a:lvl5pPr>
            <a:lvl6pPr marL="2514600" indent="-228600" eaLnBrk="0" fontAlgn="base" hangingPunct="0">
              <a:spcBef>
                <a:spcPct val="0"/>
              </a:spcBef>
              <a:spcAft>
                <a:spcPct val="0"/>
              </a:spcAft>
              <a:defRPr sz="1600">
                <a:solidFill>
                  <a:schemeClr val="tx1"/>
                </a:solidFill>
                <a:latin typeface="Trebuchet MS" pitchFamily="34" charset="0"/>
                <a:ea typeface="黑体" pitchFamily="49" charset="-122"/>
              </a:defRPr>
            </a:lvl6pPr>
            <a:lvl7pPr marL="2971800" indent="-228600" eaLnBrk="0" fontAlgn="base" hangingPunct="0">
              <a:spcBef>
                <a:spcPct val="0"/>
              </a:spcBef>
              <a:spcAft>
                <a:spcPct val="0"/>
              </a:spcAft>
              <a:defRPr sz="1600">
                <a:solidFill>
                  <a:schemeClr val="tx1"/>
                </a:solidFill>
                <a:latin typeface="Trebuchet MS" pitchFamily="34" charset="0"/>
                <a:ea typeface="黑体" pitchFamily="49" charset="-122"/>
              </a:defRPr>
            </a:lvl7pPr>
            <a:lvl8pPr marL="3429000" indent="-228600" eaLnBrk="0" fontAlgn="base" hangingPunct="0">
              <a:spcBef>
                <a:spcPct val="0"/>
              </a:spcBef>
              <a:spcAft>
                <a:spcPct val="0"/>
              </a:spcAft>
              <a:defRPr sz="1600">
                <a:solidFill>
                  <a:schemeClr val="tx1"/>
                </a:solidFill>
                <a:latin typeface="Trebuchet MS" pitchFamily="34" charset="0"/>
                <a:ea typeface="黑体" pitchFamily="49" charset="-122"/>
              </a:defRPr>
            </a:lvl8pPr>
            <a:lvl9pPr marL="3886200" indent="-228600" eaLnBrk="0" fontAlgn="base" hangingPunct="0">
              <a:spcBef>
                <a:spcPct val="0"/>
              </a:spcBef>
              <a:spcAft>
                <a:spcPct val="0"/>
              </a:spcAft>
              <a:defRPr sz="1600">
                <a:solidFill>
                  <a:schemeClr val="tx1"/>
                </a:solidFill>
                <a:latin typeface="Trebuchet MS" pitchFamily="34" charset="0"/>
                <a:ea typeface="黑体" pitchFamily="49" charset="-122"/>
              </a:defRPr>
            </a:lvl9pPr>
          </a:lstStyle>
          <a:p>
            <a:pPr algn="just"/>
            <a:r>
              <a:rPr lang="zh-CN" altLang="en-US" sz="1800"/>
              <a:t>图</a:t>
            </a:r>
            <a:r>
              <a:rPr lang="en-US" altLang="zh-CN" sz="1800">
                <a:latin typeface="Times New Roman" pitchFamily="18" charset="0"/>
              </a:rPr>
              <a:t>7-13  L2TP</a:t>
            </a:r>
            <a:r>
              <a:rPr lang="zh-CN" altLang="en-US" sz="1800"/>
              <a:t>控制报文</a:t>
            </a:r>
            <a:endParaRPr lang="zh-CN" sz="4000"/>
          </a:p>
        </p:txBody>
      </p:sp>
    </p:spTree>
    <p:extLst>
      <p:ext uri="{BB962C8B-B14F-4D97-AF65-F5344CB8AC3E}">
        <p14:creationId xmlns:p14="http://schemas.microsoft.com/office/powerpoint/2010/main" val="2106197213"/>
      </p:ext>
    </p:extLst>
  </p:cSld>
  <p:clrMapOvr>
    <a:masterClrMapping/>
  </p:clrMapOvr>
  <p:transition>
    <p:wipe dir="r"/>
  </p:transition>
</p:sld>
</file>

<file path=ppt/theme/theme1.xml><?xml version="1.0" encoding="utf-8"?>
<a:theme xmlns:a="http://schemas.openxmlformats.org/drawingml/2006/main" name="1_ALU_template_innovation_yellow3">
  <a:themeElements>
    <a:clrScheme name="1_ALU_template_innovation_yellow3 1">
      <a:dk1>
        <a:srgbClr val="000000"/>
      </a:dk1>
      <a:lt1>
        <a:srgbClr val="FFFFFF"/>
      </a:lt1>
      <a:dk2>
        <a:srgbClr val="000000"/>
      </a:dk2>
      <a:lt2>
        <a:srgbClr val="B2B2B2"/>
      </a:lt2>
      <a:accent1>
        <a:srgbClr val="FFCC00"/>
      </a:accent1>
      <a:accent2>
        <a:srgbClr val="99CC00"/>
      </a:accent2>
      <a:accent3>
        <a:srgbClr val="FFFFFF"/>
      </a:accent3>
      <a:accent4>
        <a:srgbClr val="000000"/>
      </a:accent4>
      <a:accent5>
        <a:srgbClr val="FFE2AA"/>
      </a:accent5>
      <a:accent6>
        <a:srgbClr val="8AB900"/>
      </a:accent6>
      <a:hlink>
        <a:srgbClr val="0000FF"/>
      </a:hlink>
      <a:folHlink>
        <a:srgbClr val="CC0033"/>
      </a:folHlink>
    </a:clrScheme>
    <a:fontScheme name="1_ALU_template_innovation_yellow3">
      <a:majorFont>
        <a:latin typeface="黑体"/>
        <a:ea typeface="黑体"/>
        <a:cs typeface=""/>
      </a:majorFont>
      <a:minorFont>
        <a:latin typeface="黑体"/>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905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0" tIns="0" rIns="0" bIns="0" numCol="1" anchor="ctr" anchorCtr="0" compatLnSpc="1">
        <a:prstTxWarp prst="textNoShape">
          <a:avLst/>
        </a:prstTxWarp>
        <a:spAutoFit/>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GB" sz="1600" b="0" i="0" u="none" strike="noStrike" cap="none" normalizeH="0" baseline="0" smtClean="0">
            <a:ln>
              <a:noFill/>
            </a:ln>
            <a:solidFill>
              <a:schemeClr val="tx1"/>
            </a:solidFill>
            <a:effectLst/>
            <a:latin typeface="Trebuchet MS" pitchFamily="34" charset="0"/>
          </a:defRPr>
        </a:defPPr>
      </a:lstStyle>
    </a:spDef>
    <a:lnDef>
      <a:spPr bwMode="auto">
        <a:xfrm>
          <a:off x="0" y="0"/>
          <a:ext cx="1" cy="1"/>
        </a:xfrm>
        <a:custGeom>
          <a:avLst/>
          <a:gdLst/>
          <a:ahLst/>
          <a:cxnLst/>
          <a:rect l="0" t="0" r="0" b="0"/>
          <a:pathLst/>
        </a:custGeom>
        <a:noFill/>
        <a:ln w="1905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0" tIns="0" rIns="0" bIns="0" numCol="1" anchor="ctr" anchorCtr="0" compatLnSpc="1">
        <a:prstTxWarp prst="textNoShape">
          <a:avLst/>
        </a:prstTxWarp>
        <a:spAutoFit/>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GB" sz="1600" b="0" i="0" u="none" strike="noStrike" cap="none" normalizeH="0" baseline="0" smtClean="0">
            <a:ln>
              <a:noFill/>
            </a:ln>
            <a:solidFill>
              <a:schemeClr val="tx1"/>
            </a:solidFill>
            <a:effectLst/>
            <a:latin typeface="Trebuchet MS" pitchFamily="34" charset="0"/>
          </a:defRPr>
        </a:defPPr>
      </a:lstStyle>
    </a:lnDef>
  </a:objectDefaults>
  <a:extraClrSchemeLst>
    <a:extraClrScheme>
      <a:clrScheme name="1_ALU_template_innovation_yellow3 1">
        <a:dk1>
          <a:srgbClr val="000000"/>
        </a:dk1>
        <a:lt1>
          <a:srgbClr val="FFFFFF"/>
        </a:lt1>
        <a:dk2>
          <a:srgbClr val="000000"/>
        </a:dk2>
        <a:lt2>
          <a:srgbClr val="B2B2B2"/>
        </a:lt2>
        <a:accent1>
          <a:srgbClr val="FFCC00"/>
        </a:accent1>
        <a:accent2>
          <a:srgbClr val="99CC00"/>
        </a:accent2>
        <a:accent3>
          <a:srgbClr val="FFFFFF"/>
        </a:accent3>
        <a:accent4>
          <a:srgbClr val="000000"/>
        </a:accent4>
        <a:accent5>
          <a:srgbClr val="FFE2AA"/>
        </a:accent5>
        <a:accent6>
          <a:srgbClr val="8AB900"/>
        </a:accent6>
        <a:hlink>
          <a:srgbClr val="0000FF"/>
        </a:hlink>
        <a:folHlink>
          <a:srgbClr val="CC0033"/>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themeOverride>
</file>

<file path=docProps/app.xml><?xml version="1.0" encoding="utf-8"?>
<Properties xmlns="http://schemas.openxmlformats.org/officeDocument/2006/extended-properties" xmlns:vt="http://schemas.openxmlformats.org/officeDocument/2006/docPropsVTypes">
  <Template/>
  <TotalTime>2047</TotalTime>
  <Pages>0</Pages>
  <Words>1885</Words>
  <Characters>0</Characters>
  <Application>Microsoft Office PowerPoint</Application>
  <DocSecurity>0</DocSecurity>
  <PresentationFormat>全屏显示(4:3)</PresentationFormat>
  <Lines>0</Lines>
  <Paragraphs>138</Paragraphs>
  <Slides>37</Slides>
  <Notes>1</Notes>
  <HiddenSlides>0</HiddenSlides>
  <MMClips>1</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1</vt:i4>
      </vt:variant>
      <vt:variant>
        <vt:lpstr>幻灯片标题</vt:lpstr>
      </vt:variant>
      <vt:variant>
        <vt:i4>37</vt:i4>
      </vt:variant>
    </vt:vector>
  </HeadingPairs>
  <TitlesOfParts>
    <vt:vector size="48" baseType="lpstr">
      <vt:lpstr>Futura Md BT</vt:lpstr>
      <vt:lpstr>FuturaA Bk BT</vt:lpstr>
      <vt:lpstr>Monotype Sorts</vt:lpstr>
      <vt:lpstr>黑体</vt:lpstr>
      <vt:lpstr>宋体</vt:lpstr>
      <vt:lpstr>Times New Roman</vt:lpstr>
      <vt:lpstr>Trebuchet MS</vt:lpstr>
      <vt:lpstr>Verdana</vt:lpstr>
      <vt:lpstr>Wingdings</vt:lpstr>
      <vt:lpstr>1_ALU_template_innovation_yellow3</vt:lpstr>
      <vt:lpstr>Bitmap Image</vt:lpstr>
      <vt:lpstr>第七章  计算机网络安全（2）</vt:lpstr>
      <vt:lpstr>主要内容</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电路级代理</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思考题</vt:lpstr>
      <vt:lpstr>PowerPoint 演示文稿</vt:lpstr>
    </vt:vector>
  </TitlesOfParts>
  <Company>Alcatel</Company>
  <LinksUpToDate>false</LinksUpToDate>
  <CharactersWithSpaces>0</CharactersWithSpaces>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 Second Line of Title Subheadings (if needed)</dc:title>
  <dc:creator>richar18</dc:creator>
  <cp:lastModifiedBy>亮亮 王</cp:lastModifiedBy>
  <cp:revision>276</cp:revision>
  <cp:lastPrinted>2002-04-19T19:23:03Z</cp:lastPrinted>
  <dcterms:created xsi:type="dcterms:W3CDTF">2007-08-21T18:59:09Z</dcterms:created>
  <dcterms:modified xsi:type="dcterms:W3CDTF">2024-05-21T01:13:32Z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2052-6.3.0.1705</vt:lpwstr>
  </property>
</Properties>
</file>

<file path=docProps/thumbnail.jpeg>
</file>